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theme/theme2.xml" ContentType="application/vnd.openxmlformats-officedocument.theme+xml"/>
  <Override PartName="/ppt/ink/ink13.xml" ContentType="application/inkml+xml"/>
  <Override PartName="/ppt/ink/ink14.xml" ContentType="application/inkml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311" r:id="rId4"/>
    <p:sldId id="297" r:id="rId5"/>
    <p:sldId id="277" r:id="rId6"/>
    <p:sldId id="296" r:id="rId7"/>
    <p:sldId id="278" r:id="rId8"/>
    <p:sldId id="280" r:id="rId9"/>
    <p:sldId id="299" r:id="rId10"/>
    <p:sldId id="298" r:id="rId11"/>
    <p:sldId id="281" r:id="rId12"/>
    <p:sldId id="282" r:id="rId13"/>
    <p:sldId id="304" r:id="rId14"/>
    <p:sldId id="307" r:id="rId15"/>
    <p:sldId id="305" r:id="rId16"/>
    <p:sldId id="306" r:id="rId17"/>
    <p:sldId id="284" r:id="rId18"/>
    <p:sldId id="308" r:id="rId19"/>
    <p:sldId id="309" r:id="rId20"/>
    <p:sldId id="285" r:id="rId21"/>
    <p:sldId id="310" r:id="rId22"/>
    <p:sldId id="312" r:id="rId23"/>
    <p:sldId id="286" r:id="rId24"/>
    <p:sldId id="288" r:id="rId25"/>
    <p:sldId id="287" r:id="rId26"/>
    <p:sldId id="289" r:id="rId27"/>
    <p:sldId id="290" r:id="rId28"/>
    <p:sldId id="313" r:id="rId29"/>
    <p:sldId id="314" r:id="rId30"/>
    <p:sldId id="291" r:id="rId31"/>
    <p:sldId id="292" r:id="rId32"/>
    <p:sldId id="315" r:id="rId33"/>
    <p:sldId id="276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08:24:52.189"/>
    </inkml:context>
    <inkml:brush xml:id="br0">
      <inkml:brushProperty name="width" value="0.05" units="cm"/>
      <inkml:brushProperty name="height" value="0.05" units="cm"/>
      <inkml:brushProperty name="color" value="#BE5A38"/>
      <inkml:brushProperty name="ignorePressure" value="1"/>
    </inkml:brush>
  </inkml:definitions>
  <inkml:trace contextRef="#ctx0" brushRef="#br0">1604 1,'-1587'0,"1571"0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08:17:04.937"/>
    </inkml:context>
    <inkml:brush xml:id="br0">
      <inkml:brushProperty name="width" value="0.05" units="cm"/>
      <inkml:brushProperty name="height" value="0.05" units="cm"/>
      <inkml:brushProperty name="color" value="#BE5A38"/>
      <inkml:brushProperty name="ignorePressure" value="1"/>
    </inkml:brush>
  </inkml:definitions>
  <inkml:trace contextRef="#ctx0" brushRef="#br0">5026 0,'-5004'0,"4982"0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08:16:57.538"/>
    </inkml:context>
    <inkml:brush xml:id="br0">
      <inkml:brushProperty name="width" value="0.05" units="cm"/>
      <inkml:brushProperty name="height" value="0.05" units="cm"/>
      <inkml:brushProperty name="color" value="#BE5A38"/>
      <inkml:brushProperty name="ignorePressure" value="1"/>
    </inkml:brush>
  </inkml:definitions>
  <inkml:trace contextRef="#ctx0" brushRef="#br0">6803 1,'-6782'0,"6762"0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08:17:04.937"/>
    </inkml:context>
    <inkml:brush xml:id="br0">
      <inkml:brushProperty name="width" value="0.05" units="cm"/>
      <inkml:brushProperty name="height" value="0.05" units="cm"/>
      <inkml:brushProperty name="color" value="#BE5A38"/>
      <inkml:brushProperty name="ignorePressure" value="1"/>
    </inkml:brush>
  </inkml:definitions>
  <inkml:trace contextRef="#ctx0" brushRef="#br0">5026 0,'-5004'0,"4982"0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6T15:26:48.39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1459 1 24575,'-23'12'0,"-1"-1"0,0-1 0,0-1 0,-1-1 0,0-1 0,-40 5 0,-4 3 0,-236 71 0,243-65 0,2 3 0,-105 58 0,132-60 0,0 1 0,2 2 0,1 1 0,1 1 0,1 2 0,2 0 0,-32 47 0,-4 18 0,-66 132 0,107-183 0,1 0 0,2 1 0,2 1 0,2 1 0,2 0 0,2 1 0,2 0 0,-3 73 0,16 450 0,0-521 0,2 0 0,2 0 0,2-1 0,2 0 0,2-1 0,3 0 0,1-2 0,3 0 0,1-1 0,2-1 0,2-2 0,2 0 0,1-2 0,3-1 0,1-2 0,1-1 0,2-2 0,1-2 0,2-1 0,1-2 0,71 37 0,66 18 0,335 105 0,205 4 0,214-41 0,-659-116 0,183 11 0,729-20 0,-1071-31 0,-1-6 0,0-4 0,0-5 0,-2-5 0,-1-5 0,-1-5 0,-2-4 0,188-98 0,-233 104 0,142-85 0,-181 102 0,1-1 0,-2-2 0,-1 0 0,0-1 0,-1-1 0,18-26 0,-8 1 0,-2-1 0,-2-1 0,-2-1 0,-2-2 0,-3 0 0,-1-1 0,19-101 0,-26 81 0,-2 1 0,-3-1 0,-4 0 0,-3 0 0,-15-109 0,10 139 0,-3 1 0,-1 0 0,-2 0 0,-2 1 0,-2 1 0,-1 0 0,-45-71 0,35 71 0,-2 1 0,-2 1 0,-1 1 0,-2 2 0,-1 2 0,-75-54 0,4 18 0,-2 5 0,-224-95 0,-252-49 0,-684-142 0,157 146 0,592 173 0,1 36 0,451-5 0,26 0-82,-281 11 295,238-5-961,-146 32 0,174-24-6078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6T15:26:50.73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2179 1 24575,'-86'4'0,"0"4"0,0 4 0,-112 31 0,108-20 0,1 4 0,1 4 0,2 4 0,1 3 0,2 5 0,2 2 0,2 5 0,2 2 0,2 4 0,-112 110 0,-25 80 0,107-120 0,-80 109 0,159-195 0,1 0 0,2 2 0,3 1 0,-21 58 0,24-44 0,3 0 0,2 1 0,2 0 0,-2 93 0,11-50 0,23 185 0,-17-250 0,2 1 0,1-1 0,2 0 0,1-1 0,2 0 0,2-1 0,1 0 0,1-1 0,2-1 0,1-1 0,2-1 0,1-1 0,1-1 0,1 0 0,1-2 0,2-1 0,31 21 0,12-1 0,3-3 0,1-4 0,127 47 0,-120-52 0,623 212 0,-561-211 0,1-7 0,2-6 0,0-6 0,1-7 0,218-16 0,-291 0 0,145-32 0,66-41 0,-239 67 0,-19 5 0,704-240 0,-350 64 0,-298 136 0,-2-3 0,-3-4 0,123-112 0,-190 156 0,-1 0 0,-1-1 0,0 0 0,-1-1 0,0 0 0,-1 0 0,-1-1 0,0 0 0,-1-1 0,-1 1 0,0-1 0,5-29 0,-3-13 0,-1-1 0,-3-71 0,-3 100 0,0-7 0,-6-148 0,4 163 0,-2 0 0,-1 0 0,0 1 0,-2 0 0,0 0 0,-15-28 0,-7-3 0,-3 1 0,-2 2 0,-67-74 0,-140-122 0,175 182 0,4 5 0,-4 3 0,-1 3 0,-3 2 0,-2 4 0,-1 3 0,-3 3 0,-98-36 0,-648-178 0,486 182 0,-126-36 0,182 18-1365,248 78-5461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6T15:26:54.25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1583 124 24575,'-31'-1'0,"-1"1"0,1 1 0,0 2 0,0 1 0,0 2 0,1 1 0,-41 14 0,30-2 0,0 2 0,2 1 0,1 2 0,0 2 0,2 1 0,-48 48 0,-169 129 0,53-47 0,156-119 0,1 3 0,-49 61 0,-66 115 0,131-173 0,2 1 0,2 1 0,-21 60 0,28-58 0,2 1 0,2 0 0,3 1 0,1 1 0,-1 97 0,8-98 0,3 0 0,12 69 0,-10-96 0,2 0 0,0 0 0,2-1 0,0 0 0,1-1 0,2 0 0,19 31 0,1-12 0,1-1 0,2-1 0,2-2 0,1-2 0,2-1 0,1-2 0,1-1 0,2-3 0,46 23 0,24 6 0,3-6 0,178 52 0,-91-46 0,360 52 0,-267-66 0,328 40 0,6-50 0,-594-33 0,242-11 0,-233 6 0,-1-1 0,1-2 0,-1-2 0,48-19 0,-23 1 0,-1-3 0,-2-2 0,-1-4 0,116-90 0,-124 84 0,-3-3 0,-2-3 0,-2-1 0,60-80 0,-88 99 0,-1 0 0,-1-1 0,-2-1 0,-2-1 0,-1 0 0,-1-1 0,-2-1 0,-2 0 0,10-73 0,-11-26 0,-11-175 0,1 272 0,-2-2 0,0 0 0,-3 0 0,-2 1 0,-1 0 0,-2 0 0,-2 1 0,-1 1 0,-37-70 0,27 67 0,-2 2 0,-1 0 0,-3 2 0,0 1 0,-2 2 0,-2 1 0,-56-43 0,19 26 0,-2 2 0,-126-59 0,-172-53 0,202 91 0,-350-126 0,413 157 0,69 24 0,-1 1 0,0 1 0,-1 2 0,-59-7 0,-901-6 0,910 23 0,-23 5 0,1 4 0,0 5 0,-194 52 0,89-4-1365,187-52-5461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08:24:59.147"/>
    </inkml:context>
    <inkml:brush xml:id="br0">
      <inkml:brushProperty name="width" value="0.05" units="cm"/>
      <inkml:brushProperty name="height" value="0.05" units="cm"/>
      <inkml:brushProperty name="color" value="#BE5A38"/>
      <inkml:brushProperty name="ignorePressure" value="1"/>
    </inkml:brush>
  </inkml:definitions>
  <inkml:trace contextRef="#ctx0" brushRef="#br0">1 1,'1547'0,"-1532"0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08:16:57.538"/>
    </inkml:context>
    <inkml:brush xml:id="br0">
      <inkml:brushProperty name="width" value="0.05" units="cm"/>
      <inkml:brushProperty name="height" value="0.05" units="cm"/>
      <inkml:brushProperty name="color" value="#BE5A38"/>
      <inkml:brushProperty name="ignorePressure" value="1"/>
    </inkml:brush>
  </inkml:definitions>
  <inkml:trace contextRef="#ctx0" brushRef="#br0">6803 1,'-6782'0,"6762"0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08:17:04.937"/>
    </inkml:context>
    <inkml:brush xml:id="br0">
      <inkml:brushProperty name="width" value="0.05" units="cm"/>
      <inkml:brushProperty name="height" value="0.05" units="cm"/>
      <inkml:brushProperty name="color" value="#BE5A38"/>
      <inkml:brushProperty name="ignorePressure" value="1"/>
    </inkml:brush>
  </inkml:definitions>
  <inkml:trace contextRef="#ctx0" brushRef="#br0">5026 0,'-5004'0,"4982"0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08:16:57.538"/>
    </inkml:context>
    <inkml:brush xml:id="br0">
      <inkml:brushProperty name="width" value="0.05" units="cm"/>
      <inkml:brushProperty name="height" value="0.05" units="cm"/>
      <inkml:brushProperty name="color" value="#BE5A38"/>
      <inkml:brushProperty name="ignorePressure" value="1"/>
    </inkml:brush>
  </inkml:definitions>
  <inkml:trace contextRef="#ctx0" brushRef="#br0">6803 1,'-6782'0,"6762"0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08:17:04.937"/>
    </inkml:context>
    <inkml:brush xml:id="br0">
      <inkml:brushProperty name="width" value="0.05" units="cm"/>
      <inkml:brushProperty name="height" value="0.05" units="cm"/>
      <inkml:brushProperty name="color" value="#BE5A38"/>
      <inkml:brushProperty name="ignorePressure" value="1"/>
    </inkml:brush>
  </inkml:definitions>
  <inkml:trace contextRef="#ctx0" brushRef="#br0">5026 0,'-5004'0,"4982"0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08:16:57.538"/>
    </inkml:context>
    <inkml:brush xml:id="br0">
      <inkml:brushProperty name="width" value="0.05" units="cm"/>
      <inkml:brushProperty name="height" value="0.05" units="cm"/>
      <inkml:brushProperty name="color" value="#BE5A38"/>
      <inkml:brushProperty name="ignorePressure" value="1"/>
    </inkml:brush>
  </inkml:definitions>
  <inkml:trace contextRef="#ctx0" brushRef="#br0">6803 1,'-6782'0,"6762"0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08:17:04.937"/>
    </inkml:context>
    <inkml:brush xml:id="br0">
      <inkml:brushProperty name="width" value="0.05" units="cm"/>
      <inkml:brushProperty name="height" value="0.05" units="cm"/>
      <inkml:brushProperty name="color" value="#BE5A38"/>
      <inkml:brushProperty name="ignorePressure" value="1"/>
    </inkml:brush>
  </inkml:definitions>
  <inkml:trace contextRef="#ctx0" brushRef="#br0">5026 0,'-5004'0,"4982"0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30T08:16:57.538"/>
    </inkml:context>
    <inkml:brush xml:id="br0">
      <inkml:brushProperty name="width" value="0.05" units="cm"/>
      <inkml:brushProperty name="height" value="0.05" units="cm"/>
      <inkml:brushProperty name="color" value="#BE5A38"/>
      <inkml:brushProperty name="ignorePressure" value="1"/>
    </inkml:brush>
  </inkml:definitions>
  <inkml:trace contextRef="#ctx0" brushRef="#br0">6803 1,'-6782'0,"6762"0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81CF0-A44E-4146-BC82-40CBB2A1045F}" type="datetimeFigureOut">
              <a:rPr lang="de-DE" smtClean="0"/>
              <a:t>06.04.2024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B84FD-30A3-41F3-8DF6-D45350294E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6907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customXml" Target="../ink/ink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customXml" Target="../ink/ink4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customXml" Target="../ink/ink6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customXml" Target="../ink/ink8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customXml" Target="../ink/ink10.xml"/><Relationship Id="rId5" Type="http://schemas.openxmlformats.org/officeDocument/2006/relationships/image" Target="../media/image7.png"/><Relationship Id="rId4" Type="http://schemas.openxmlformats.org/officeDocument/2006/relationships/customXml" Target="../ink/ink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customXml" Target="../ink/ink12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07F69D-05A2-49BA-9F6E-D6B57F0E3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55185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C7C3885-E517-4816-918E-C335932BDC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19316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37A464-94A0-4230-9D66-1E1CC51A8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3A71-21B0-4D1D-B669-4F77D380E570}" type="datetimeFigureOut">
              <a:rPr lang="de-DE" smtClean="0"/>
              <a:t>06.04.2024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D513C5-5545-4A82-92D5-C14526A9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33342C-C9B2-41CB-BA6D-D18840E09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EDD8-36D8-4CB3-B460-2D8DCA815107}" type="slidenum">
              <a:rPr lang="de-DE" smtClean="0"/>
              <a:t>‹Nr.›</a:t>
            </a:fld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4C1BD9E-0D0B-4C44-834B-4D518BD788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857" y="-121443"/>
            <a:ext cx="3520285" cy="24876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C21E5A65-61EA-4AE5-95AE-A0AF5E0E8D1E}"/>
                  </a:ext>
                </a:extLst>
              </p14:cNvPr>
              <p14:cNvContentPartPr/>
              <p14:nvPr userDrawn="1"/>
            </p14:nvContentPartPr>
            <p14:xfrm>
              <a:off x="4557789" y="887607"/>
              <a:ext cx="577440" cy="3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C21E5A65-61EA-4AE5-95AE-A0AF5E0E8D1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49149" y="878967"/>
                <a:ext cx="5950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04532A17-EB04-4ED1-A7AB-393E43011749}"/>
                  </a:ext>
                </a:extLst>
              </p14:cNvPr>
              <p14:cNvContentPartPr/>
              <p14:nvPr userDrawn="1"/>
            </p14:nvContentPartPr>
            <p14:xfrm>
              <a:off x="7139349" y="887607"/>
              <a:ext cx="562680" cy="36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04532A17-EB04-4ED1-A7AB-393E4301174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30709" y="878967"/>
                <a:ext cx="58032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546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,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76FCB8-3CF7-42C8-A6D9-69EBB58D5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7029"/>
            <a:ext cx="10515600" cy="753705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BD9AF4E-06BA-40A9-A6AA-8472FBF75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3A71-21B0-4D1D-B669-4F77D380E570}" type="datetimeFigureOut">
              <a:rPr lang="de-DE" smtClean="0"/>
              <a:t>06.04.2024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DBF211-A58A-43C7-B7F8-8D5237FC0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E71644F-11DA-4813-923F-E647BA7E1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EDD8-36D8-4CB3-B460-2D8DCA815107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 descr="Ein Bild, das Vektorgrafiken, Silhouette enthält.&#10;&#10;Automatisch generierte Beschreibung">
            <a:extLst>
              <a:ext uri="{FF2B5EF4-FFF2-40B4-BE49-F238E27FC236}">
                <a16:creationId xmlns:a16="http://schemas.microsoft.com/office/drawing/2014/main" id="{C140076C-C70A-4FDE-9608-8336BFBD7B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9" y="136525"/>
            <a:ext cx="666151" cy="6554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E48C3226-177E-4135-912F-C9DD51CCCFE9}"/>
                  </a:ext>
                </a:extLst>
              </p14:cNvPr>
              <p14:cNvContentPartPr/>
              <p14:nvPr userDrawn="1"/>
            </p14:nvContentPartPr>
            <p14:xfrm>
              <a:off x="9733509" y="545967"/>
              <a:ext cx="2449080" cy="36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E48C3226-177E-4135-912F-C9DD51CCCFE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24869" y="537327"/>
                <a:ext cx="24667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297C8E18-4E51-4425-BBE7-05C6B5A2B8D7}"/>
                  </a:ext>
                </a:extLst>
              </p14:cNvPr>
              <p14:cNvContentPartPr/>
              <p14:nvPr userDrawn="1"/>
            </p14:nvContentPartPr>
            <p14:xfrm>
              <a:off x="10373229" y="472167"/>
              <a:ext cx="1809720" cy="36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297C8E18-4E51-4425-BBE7-05C6B5A2B8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64229" y="463167"/>
                <a:ext cx="182736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924FF3CE-0704-AFEF-4B15-1E88DE5CF9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369037"/>
            <a:ext cx="10515600" cy="36920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93638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,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76FCB8-3CF7-42C8-A6D9-69EBB58D5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7029"/>
            <a:ext cx="10515600" cy="753705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BD9AF4E-06BA-40A9-A6AA-8472FBF75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3A71-21B0-4D1D-B669-4F77D380E570}" type="datetimeFigureOut">
              <a:rPr lang="de-DE" smtClean="0"/>
              <a:t>06.04.2024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DBF211-A58A-43C7-B7F8-8D5237FC0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E71644F-11DA-4813-923F-E647BA7E1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EDD8-36D8-4CB3-B460-2D8DCA815107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 descr="Ein Bild, das Vektorgrafiken, Silhouette enthält.&#10;&#10;Automatisch generierte Beschreibung">
            <a:extLst>
              <a:ext uri="{FF2B5EF4-FFF2-40B4-BE49-F238E27FC236}">
                <a16:creationId xmlns:a16="http://schemas.microsoft.com/office/drawing/2014/main" id="{C140076C-C70A-4FDE-9608-8336BFBD7B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9" y="136525"/>
            <a:ext cx="666151" cy="6554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E48C3226-177E-4135-912F-C9DD51CCCFE9}"/>
                  </a:ext>
                </a:extLst>
              </p14:cNvPr>
              <p14:cNvContentPartPr/>
              <p14:nvPr userDrawn="1"/>
            </p14:nvContentPartPr>
            <p14:xfrm>
              <a:off x="9733509" y="545967"/>
              <a:ext cx="2449080" cy="36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E48C3226-177E-4135-912F-C9DD51CCCFE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24509" y="536967"/>
                <a:ext cx="24667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297C8E18-4E51-4425-BBE7-05C6B5A2B8D7}"/>
                  </a:ext>
                </a:extLst>
              </p14:cNvPr>
              <p14:cNvContentPartPr/>
              <p14:nvPr userDrawn="1"/>
            </p14:nvContentPartPr>
            <p14:xfrm>
              <a:off x="10373229" y="472167"/>
              <a:ext cx="1809720" cy="36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297C8E18-4E51-4425-BBE7-05C6B5A2B8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64229" y="463167"/>
                <a:ext cx="182736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120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,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BD9AF4E-06BA-40A9-A6AA-8472FBF75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3A71-21B0-4D1D-B669-4F77D380E570}" type="datetimeFigureOut">
              <a:rPr lang="de-DE" smtClean="0"/>
              <a:t>06.04.2024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DBF211-A58A-43C7-B7F8-8D5237FC0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E71644F-11DA-4813-923F-E647BA7E1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EDD8-36D8-4CB3-B460-2D8DCA815107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 descr="Ein Bild, das Vektorgrafiken, Silhouette enthält.&#10;&#10;Automatisch generierte Beschreibung">
            <a:extLst>
              <a:ext uri="{FF2B5EF4-FFF2-40B4-BE49-F238E27FC236}">
                <a16:creationId xmlns:a16="http://schemas.microsoft.com/office/drawing/2014/main" id="{C140076C-C70A-4FDE-9608-8336BFBD7B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9" y="136525"/>
            <a:ext cx="666151" cy="6554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E48C3226-177E-4135-912F-C9DD51CCCFE9}"/>
                  </a:ext>
                </a:extLst>
              </p14:cNvPr>
              <p14:cNvContentPartPr/>
              <p14:nvPr userDrawn="1"/>
            </p14:nvContentPartPr>
            <p14:xfrm>
              <a:off x="9733509" y="545967"/>
              <a:ext cx="2449080" cy="36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E48C3226-177E-4135-912F-C9DD51CCCFE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24509" y="536967"/>
                <a:ext cx="24667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297C8E18-4E51-4425-BBE7-05C6B5A2B8D7}"/>
                  </a:ext>
                </a:extLst>
              </p14:cNvPr>
              <p14:cNvContentPartPr/>
              <p14:nvPr userDrawn="1"/>
            </p14:nvContentPartPr>
            <p14:xfrm>
              <a:off x="10373229" y="472167"/>
              <a:ext cx="1809720" cy="36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297C8E18-4E51-4425-BBE7-05C6B5A2B8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64229" y="463167"/>
                <a:ext cx="182736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Grafik 7" descr="Ein Bild, das Schrift, Grafiken, Schwarz, Logo enthält.&#10;&#10;Automatisch generierte Beschreibung">
            <a:extLst>
              <a:ext uri="{FF2B5EF4-FFF2-40B4-BE49-F238E27FC236}">
                <a16:creationId xmlns:a16="http://schemas.microsoft.com/office/drawing/2014/main" id="{BF18D89B-09B3-6C8A-A997-A030E73134E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88" y="657622"/>
            <a:ext cx="4692223" cy="3429000"/>
          </a:xfrm>
          <a:prstGeom prst="rect">
            <a:avLst/>
          </a:prstGeo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3923FD4-30A1-FB8E-5169-4AE68D0AA3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39456"/>
            <a:ext cx="10515600" cy="7064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1492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,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Katze, Entwurf, Zeichnung, Säugetier enthält.&#10;&#10;Automatisch generierte Beschreibung">
            <a:extLst>
              <a:ext uri="{FF2B5EF4-FFF2-40B4-BE49-F238E27FC236}">
                <a16:creationId xmlns:a16="http://schemas.microsoft.com/office/drawing/2014/main" id="{80188C0E-070C-F54E-EBEF-F52A41C245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934" y="1568432"/>
            <a:ext cx="3396408" cy="2707448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BD9AF4E-06BA-40A9-A6AA-8472FBF75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3A71-21B0-4D1D-B669-4F77D380E570}" type="datetimeFigureOut">
              <a:rPr lang="de-DE" smtClean="0"/>
              <a:t>06.04.2024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DBF211-A58A-43C7-B7F8-8D5237FC0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E71644F-11DA-4813-923F-E647BA7E1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EDD8-36D8-4CB3-B460-2D8DCA815107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 descr="Ein Bild, das Vektorgrafiken, Silhouette enthält.&#10;&#10;Automatisch generierte Beschreibung">
            <a:extLst>
              <a:ext uri="{FF2B5EF4-FFF2-40B4-BE49-F238E27FC236}">
                <a16:creationId xmlns:a16="http://schemas.microsoft.com/office/drawing/2014/main" id="{C140076C-C70A-4FDE-9608-8336BFBD7B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9" y="136525"/>
            <a:ext cx="666151" cy="6554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E48C3226-177E-4135-912F-C9DD51CCCFE9}"/>
                  </a:ext>
                </a:extLst>
              </p14:cNvPr>
              <p14:cNvContentPartPr/>
              <p14:nvPr userDrawn="1"/>
            </p14:nvContentPartPr>
            <p14:xfrm>
              <a:off x="9733509" y="545967"/>
              <a:ext cx="2449080" cy="36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E48C3226-177E-4135-912F-C9DD51CCCF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24509" y="536967"/>
                <a:ext cx="24667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297C8E18-4E51-4425-BBE7-05C6B5A2B8D7}"/>
                  </a:ext>
                </a:extLst>
              </p14:cNvPr>
              <p14:cNvContentPartPr/>
              <p14:nvPr userDrawn="1"/>
            </p14:nvContentPartPr>
            <p14:xfrm>
              <a:off x="10373229" y="472167"/>
              <a:ext cx="1809720" cy="36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297C8E18-4E51-4425-BBE7-05C6B5A2B8D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64229" y="463167"/>
                <a:ext cx="182736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feld 1">
            <a:extLst>
              <a:ext uri="{FF2B5EF4-FFF2-40B4-BE49-F238E27FC236}">
                <a16:creationId xmlns:a16="http://schemas.microsoft.com/office/drawing/2014/main" id="{A7535B21-553A-E20D-5B9B-BC927502A957}"/>
              </a:ext>
            </a:extLst>
          </p:cNvPr>
          <p:cNvSpPr txBox="1"/>
          <p:nvPr userDrawn="1"/>
        </p:nvSpPr>
        <p:spPr>
          <a:xfrm>
            <a:off x="754338" y="3177603"/>
            <a:ext cx="10515600" cy="79316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de-DE" sz="2000" dirty="0">
                <a:latin typeface="Work Sans" pitchFamily="2" charset="0"/>
              </a:rPr>
              <a:t>Kurze Pause</a:t>
            </a:r>
          </a:p>
        </p:txBody>
      </p:sp>
    </p:spTree>
    <p:extLst>
      <p:ext uri="{BB962C8B-B14F-4D97-AF65-F5344CB8AC3E}">
        <p14:creationId xmlns:p14="http://schemas.microsoft.com/office/powerpoint/2010/main" val="2877987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ogo,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BD9AF4E-06BA-40A9-A6AA-8472FBF75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3A71-21B0-4D1D-B669-4F77D380E570}" type="datetimeFigureOut">
              <a:rPr lang="de-DE" smtClean="0"/>
              <a:t>06.04.2024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DBF211-A58A-43C7-B7F8-8D5237FC0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E71644F-11DA-4813-923F-E647BA7E1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BEDD8-36D8-4CB3-B460-2D8DCA815107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 descr="Ein Bild, das Vektorgrafiken, Silhouette enthält.&#10;&#10;Automatisch generierte Beschreibung">
            <a:extLst>
              <a:ext uri="{FF2B5EF4-FFF2-40B4-BE49-F238E27FC236}">
                <a16:creationId xmlns:a16="http://schemas.microsoft.com/office/drawing/2014/main" id="{C140076C-C70A-4FDE-9608-8336BFBD7B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9" y="136525"/>
            <a:ext cx="666151" cy="6554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E48C3226-177E-4135-912F-C9DD51CCCFE9}"/>
                  </a:ext>
                </a:extLst>
              </p14:cNvPr>
              <p14:cNvContentPartPr/>
              <p14:nvPr userDrawn="1"/>
            </p14:nvContentPartPr>
            <p14:xfrm>
              <a:off x="9733509" y="545967"/>
              <a:ext cx="2449080" cy="36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E48C3226-177E-4135-912F-C9DD51CCCFE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24509" y="536967"/>
                <a:ext cx="24667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297C8E18-4E51-4425-BBE7-05C6B5A2B8D7}"/>
                  </a:ext>
                </a:extLst>
              </p14:cNvPr>
              <p14:cNvContentPartPr/>
              <p14:nvPr userDrawn="1"/>
            </p14:nvContentPartPr>
            <p14:xfrm>
              <a:off x="10373229" y="472167"/>
              <a:ext cx="1809720" cy="36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297C8E18-4E51-4425-BBE7-05C6B5A2B8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64229" y="463167"/>
                <a:ext cx="182736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Grafik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90576F33-60BB-092C-50D9-FDC13F2C95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838"/>
            <a:ext cx="3460037" cy="5204691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FDB4DADD-43B7-A592-2E68-E6D6A68D35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38600" y="1497013"/>
            <a:ext cx="7315200" cy="42275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63453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E1EE41A-9D07-4B84-8311-06808D667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E8E829-BFD8-46F5-A173-591E83703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CEC26B-456C-4AA6-9FE8-52F8BE50DF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Work Sans" pitchFamily="2" charset="0"/>
              </a:defRPr>
            </a:lvl1pPr>
          </a:lstStyle>
          <a:p>
            <a:fld id="{51D33A71-21B0-4D1D-B669-4F77D380E570}" type="datetimeFigureOut">
              <a:rPr lang="de-DE" smtClean="0"/>
              <a:pPr/>
              <a:t>06.04.2024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7077F2-AB26-4C46-897D-5272E77F4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Work Sans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578ABB-7073-40B9-A069-59D7614EC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Work Sans" pitchFamily="2" charset="0"/>
              </a:defRPr>
            </a:lvl1pPr>
          </a:lstStyle>
          <a:p>
            <a:fld id="{D2CBEDD8-36D8-4CB3-B460-2D8DCA81510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442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Work San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Work Sans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Work Sans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Work Sans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.xml"/><Relationship Id="rId5" Type="http://schemas.openxmlformats.org/officeDocument/2006/relationships/image" Target="../media/image17.png"/><Relationship Id="rId4" Type="http://schemas.openxmlformats.org/officeDocument/2006/relationships/customXml" Target="../ink/ink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1613CF-3D22-4E89-9022-B08DC9FD25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4800" dirty="0"/>
              <a:t>Basisgruppe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1FD3B453-82F8-4F11-9B81-CAFAD2B8A0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Zweiter Termin</a:t>
            </a:r>
          </a:p>
        </p:txBody>
      </p:sp>
    </p:spTree>
    <p:extLst>
      <p:ext uri="{BB962C8B-B14F-4D97-AF65-F5344CB8AC3E}">
        <p14:creationId xmlns:p14="http://schemas.microsoft.com/office/powerpoint/2010/main" val="3851966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265F559-6BB5-C8AA-1090-04A6199AAA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39456"/>
            <a:ext cx="10515600" cy="98245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de-DE" dirty="0"/>
              <a:t>Unsere Erkrankung ist ein Zeichen davon, dass wir richtig funktionieren, nicht davon, dass wir „kaputt“ sind.</a:t>
            </a:r>
          </a:p>
        </p:txBody>
      </p:sp>
    </p:spTree>
    <p:extLst>
      <p:ext uri="{BB962C8B-B14F-4D97-AF65-F5344CB8AC3E}">
        <p14:creationId xmlns:p14="http://schemas.microsoft.com/office/powerpoint/2010/main" val="4030707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A9F00-9028-4F46-DFBB-09CACDF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Störungen – Wie funktioniert das?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5CFF8C-B783-3F55-548F-62A9917F7D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Wieso entwickeln wir Störungen, woran liegt das?</a:t>
            </a:r>
          </a:p>
          <a:p>
            <a:endParaRPr lang="de-DE" dirty="0"/>
          </a:p>
          <a:p>
            <a:pPr lvl="1"/>
            <a:r>
              <a:rPr lang="de-DE" dirty="0"/>
              <a:t>Sind wir einfach „schwach“ oder „nicht so hart“ wie andere?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Angeboren?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Mama ist schuld?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Zufall?</a:t>
            </a:r>
          </a:p>
        </p:txBody>
      </p:sp>
    </p:spTree>
    <p:extLst>
      <p:ext uri="{BB962C8B-B14F-4D97-AF65-F5344CB8AC3E}">
        <p14:creationId xmlns:p14="http://schemas.microsoft.com/office/powerpoint/2010/main" val="1794664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A9F00-9028-4F46-DFBB-09CACDF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Störungen – Wie funktioniert das?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5CFF8C-B783-3F55-548F-62A9917F7D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In der Praxis ist das nicht so einfach:</a:t>
            </a:r>
          </a:p>
          <a:p>
            <a:endParaRPr lang="de-DE" dirty="0"/>
          </a:p>
          <a:p>
            <a:pPr lvl="1"/>
            <a:r>
              <a:rPr lang="de-DE" dirty="0"/>
              <a:t>Störungen sind oft Fehlanpassungen an unsere Umwelt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Ob wir die Anpassung schaffen oder nicht hängt ab von:</a:t>
            </a:r>
          </a:p>
          <a:p>
            <a:pPr lvl="1"/>
            <a:endParaRPr lang="de-DE" dirty="0"/>
          </a:p>
          <a:p>
            <a:pPr lvl="2"/>
            <a:r>
              <a:rPr lang="de-DE" dirty="0"/>
              <a:t>Genetik</a:t>
            </a:r>
          </a:p>
          <a:p>
            <a:pPr lvl="2"/>
            <a:r>
              <a:rPr lang="de-DE" dirty="0"/>
              <a:t>Erziehung</a:t>
            </a:r>
          </a:p>
          <a:p>
            <a:pPr lvl="2"/>
            <a:r>
              <a:rPr lang="de-DE" dirty="0"/>
              <a:t>Vorerfahrungen</a:t>
            </a:r>
          </a:p>
          <a:p>
            <a:pPr lvl="2"/>
            <a:r>
              <a:rPr lang="de-DE" dirty="0"/>
              <a:t>Ressourcen</a:t>
            </a:r>
          </a:p>
          <a:p>
            <a:pPr lvl="2"/>
            <a:r>
              <a:rPr lang="de-DE" dirty="0"/>
              <a:t>Belastungen</a:t>
            </a:r>
          </a:p>
        </p:txBody>
      </p:sp>
    </p:spTree>
    <p:extLst>
      <p:ext uri="{BB962C8B-B14F-4D97-AF65-F5344CB8AC3E}">
        <p14:creationId xmlns:p14="http://schemas.microsoft.com/office/powerpoint/2010/main" val="1679049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A9F00-9028-4F46-DFBB-09CACDF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Störungen – Wie funktioniert das?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38C2555-1AB8-D3DB-936E-FE9869E82529}"/>
              </a:ext>
            </a:extLst>
          </p:cNvPr>
          <p:cNvSpPr/>
          <p:nvPr/>
        </p:nvSpPr>
        <p:spPr>
          <a:xfrm>
            <a:off x="6127070" y="3586579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Bewältigung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3D6E631-47D9-0032-8082-E3C6C1E3972E}"/>
              </a:ext>
            </a:extLst>
          </p:cNvPr>
          <p:cNvSpPr/>
          <p:nvPr/>
        </p:nvSpPr>
        <p:spPr>
          <a:xfrm>
            <a:off x="8417511" y="2279048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Gelungen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4FE68C2-C64C-61DF-DE7B-313F98E38CD6}"/>
              </a:ext>
            </a:extLst>
          </p:cNvPr>
          <p:cNvSpPr/>
          <p:nvPr/>
        </p:nvSpPr>
        <p:spPr>
          <a:xfrm>
            <a:off x="8417510" y="4894110"/>
            <a:ext cx="1535837" cy="75370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Misslungen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6755C40-A519-83E2-21B5-F2A201B792F5}"/>
              </a:ext>
            </a:extLst>
          </p:cNvPr>
          <p:cNvSpPr/>
          <p:nvPr/>
        </p:nvSpPr>
        <p:spPr>
          <a:xfrm>
            <a:off x="10407588" y="4894109"/>
            <a:ext cx="1535837" cy="75370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Erkrankung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2379350-242E-D8D9-2733-B74D3F76D208}"/>
              </a:ext>
            </a:extLst>
          </p:cNvPr>
          <p:cNvSpPr/>
          <p:nvPr/>
        </p:nvSpPr>
        <p:spPr>
          <a:xfrm>
            <a:off x="3767089" y="3586578"/>
            <a:ext cx="1719310" cy="75370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Stressereignisse</a:t>
            </a:r>
          </a:p>
        </p:txBody>
      </p:sp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id="{8CE21E98-D040-6C04-625B-676E58F03E52}"/>
              </a:ext>
            </a:extLst>
          </p:cNvPr>
          <p:cNvCxnSpPr>
            <a:stCxn id="8" idx="3"/>
            <a:endCxn id="4" idx="1"/>
          </p:cNvCxnSpPr>
          <p:nvPr/>
        </p:nvCxnSpPr>
        <p:spPr>
          <a:xfrm>
            <a:off x="5486399" y="3963431"/>
            <a:ext cx="64067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E43BB784-1026-4A4A-838A-A6426E318C32}"/>
              </a:ext>
            </a:extLst>
          </p:cNvPr>
          <p:cNvCxnSpPr>
            <a:stCxn id="4" idx="3"/>
          </p:cNvCxnSpPr>
          <p:nvPr/>
        </p:nvCxnSpPr>
        <p:spPr>
          <a:xfrm flipV="1">
            <a:off x="7662907" y="3958021"/>
            <a:ext cx="1522521" cy="54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>
            <a:extLst>
              <a:ext uri="{FF2B5EF4-FFF2-40B4-BE49-F238E27FC236}">
                <a16:creationId xmlns:a16="http://schemas.microsoft.com/office/drawing/2014/main" id="{F696BF1E-B529-89D9-5655-8EA44C18B2CF}"/>
              </a:ext>
            </a:extLst>
          </p:cNvPr>
          <p:cNvCxnSpPr>
            <a:endCxn id="5" idx="2"/>
          </p:cNvCxnSpPr>
          <p:nvPr/>
        </p:nvCxnSpPr>
        <p:spPr>
          <a:xfrm flipV="1">
            <a:off x="9185428" y="3032753"/>
            <a:ext cx="2" cy="925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>
            <a:extLst>
              <a:ext uri="{FF2B5EF4-FFF2-40B4-BE49-F238E27FC236}">
                <a16:creationId xmlns:a16="http://schemas.microsoft.com/office/drawing/2014/main" id="{3C961088-45AB-428E-F886-71A461E787C2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9185429" y="3958021"/>
            <a:ext cx="0" cy="936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>
            <a:extLst>
              <a:ext uri="{FF2B5EF4-FFF2-40B4-BE49-F238E27FC236}">
                <a16:creationId xmlns:a16="http://schemas.microsoft.com/office/drawing/2014/main" id="{83BC137E-F35B-385B-3F93-22D3D8D3CAEC}"/>
              </a:ext>
            </a:extLst>
          </p:cNvPr>
          <p:cNvCxnSpPr>
            <a:stCxn id="6" idx="3"/>
            <a:endCxn id="7" idx="1"/>
          </p:cNvCxnSpPr>
          <p:nvPr/>
        </p:nvCxnSpPr>
        <p:spPr>
          <a:xfrm flipV="1">
            <a:off x="9953347" y="5270962"/>
            <a:ext cx="45424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626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A9F00-9028-4F46-DFBB-09CACDF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Störungen – Wie funktioniert das?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38C2555-1AB8-D3DB-936E-FE9869E82529}"/>
              </a:ext>
            </a:extLst>
          </p:cNvPr>
          <p:cNvSpPr/>
          <p:nvPr/>
        </p:nvSpPr>
        <p:spPr>
          <a:xfrm>
            <a:off x="6127070" y="3586579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Bewältigung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3D6E631-47D9-0032-8082-E3C6C1E3972E}"/>
              </a:ext>
            </a:extLst>
          </p:cNvPr>
          <p:cNvSpPr/>
          <p:nvPr/>
        </p:nvSpPr>
        <p:spPr>
          <a:xfrm>
            <a:off x="8417511" y="2279048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Gelungen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4FE68C2-C64C-61DF-DE7B-313F98E38CD6}"/>
              </a:ext>
            </a:extLst>
          </p:cNvPr>
          <p:cNvSpPr/>
          <p:nvPr/>
        </p:nvSpPr>
        <p:spPr>
          <a:xfrm>
            <a:off x="8417510" y="4894110"/>
            <a:ext cx="1535837" cy="75370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Misslungen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6755C40-A519-83E2-21B5-F2A201B792F5}"/>
              </a:ext>
            </a:extLst>
          </p:cNvPr>
          <p:cNvSpPr/>
          <p:nvPr/>
        </p:nvSpPr>
        <p:spPr>
          <a:xfrm>
            <a:off x="10407588" y="4894109"/>
            <a:ext cx="1535837" cy="75370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Erkrankung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2379350-242E-D8D9-2733-B74D3F76D208}"/>
              </a:ext>
            </a:extLst>
          </p:cNvPr>
          <p:cNvSpPr/>
          <p:nvPr/>
        </p:nvSpPr>
        <p:spPr>
          <a:xfrm>
            <a:off x="3767089" y="3586578"/>
            <a:ext cx="1719310" cy="75370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Stressereignisse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78F3E9F-A1E2-B6B1-EF5F-945D15550A95}"/>
              </a:ext>
            </a:extLst>
          </p:cNvPr>
          <p:cNvSpPr/>
          <p:nvPr/>
        </p:nvSpPr>
        <p:spPr>
          <a:xfrm>
            <a:off x="6127070" y="2279047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Ressourcen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4816656-D9AE-2FFB-9ACE-8F2C0AC2CBA7}"/>
              </a:ext>
            </a:extLst>
          </p:cNvPr>
          <p:cNvSpPr/>
          <p:nvPr/>
        </p:nvSpPr>
        <p:spPr>
          <a:xfrm>
            <a:off x="6127070" y="4894109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Belastungen</a:t>
            </a:r>
          </a:p>
        </p:txBody>
      </p:sp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id="{8CE21E98-D040-6C04-625B-676E58F03E52}"/>
              </a:ext>
            </a:extLst>
          </p:cNvPr>
          <p:cNvCxnSpPr>
            <a:stCxn id="8" idx="3"/>
            <a:endCxn id="4" idx="1"/>
          </p:cNvCxnSpPr>
          <p:nvPr/>
        </p:nvCxnSpPr>
        <p:spPr>
          <a:xfrm>
            <a:off x="5486399" y="3963431"/>
            <a:ext cx="64067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63">
            <a:extLst>
              <a:ext uri="{FF2B5EF4-FFF2-40B4-BE49-F238E27FC236}">
                <a16:creationId xmlns:a16="http://schemas.microsoft.com/office/drawing/2014/main" id="{6DE74E16-F3E1-F87A-1E25-98FCEB9BBB94}"/>
              </a:ext>
            </a:extLst>
          </p:cNvPr>
          <p:cNvCxnSpPr>
            <a:stCxn id="9" idx="2"/>
            <a:endCxn id="4" idx="0"/>
          </p:cNvCxnSpPr>
          <p:nvPr/>
        </p:nvCxnSpPr>
        <p:spPr>
          <a:xfrm>
            <a:off x="6894989" y="3032752"/>
            <a:ext cx="0" cy="553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B68A3AF8-35A6-A1B9-8B75-D025D15A1164}"/>
              </a:ext>
            </a:extLst>
          </p:cNvPr>
          <p:cNvCxnSpPr>
            <a:stCxn id="10" idx="0"/>
            <a:endCxn id="4" idx="2"/>
          </p:cNvCxnSpPr>
          <p:nvPr/>
        </p:nvCxnSpPr>
        <p:spPr>
          <a:xfrm flipV="1">
            <a:off x="6894989" y="4340284"/>
            <a:ext cx="0" cy="553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E43BB784-1026-4A4A-838A-A6426E318C32}"/>
              </a:ext>
            </a:extLst>
          </p:cNvPr>
          <p:cNvCxnSpPr>
            <a:stCxn id="4" idx="3"/>
          </p:cNvCxnSpPr>
          <p:nvPr/>
        </p:nvCxnSpPr>
        <p:spPr>
          <a:xfrm flipV="1">
            <a:off x="7662907" y="3958021"/>
            <a:ext cx="1522521" cy="54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>
            <a:extLst>
              <a:ext uri="{FF2B5EF4-FFF2-40B4-BE49-F238E27FC236}">
                <a16:creationId xmlns:a16="http://schemas.microsoft.com/office/drawing/2014/main" id="{F696BF1E-B529-89D9-5655-8EA44C18B2CF}"/>
              </a:ext>
            </a:extLst>
          </p:cNvPr>
          <p:cNvCxnSpPr>
            <a:endCxn id="5" idx="2"/>
          </p:cNvCxnSpPr>
          <p:nvPr/>
        </p:nvCxnSpPr>
        <p:spPr>
          <a:xfrm flipV="1">
            <a:off x="9185428" y="3032753"/>
            <a:ext cx="2" cy="925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>
            <a:extLst>
              <a:ext uri="{FF2B5EF4-FFF2-40B4-BE49-F238E27FC236}">
                <a16:creationId xmlns:a16="http://schemas.microsoft.com/office/drawing/2014/main" id="{3C961088-45AB-428E-F886-71A461E787C2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9185429" y="3958021"/>
            <a:ext cx="0" cy="936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>
            <a:extLst>
              <a:ext uri="{FF2B5EF4-FFF2-40B4-BE49-F238E27FC236}">
                <a16:creationId xmlns:a16="http://schemas.microsoft.com/office/drawing/2014/main" id="{83BC137E-F35B-385B-3F93-22D3D8D3CAEC}"/>
              </a:ext>
            </a:extLst>
          </p:cNvPr>
          <p:cNvCxnSpPr>
            <a:stCxn id="6" idx="3"/>
            <a:endCxn id="7" idx="1"/>
          </p:cNvCxnSpPr>
          <p:nvPr/>
        </p:nvCxnSpPr>
        <p:spPr>
          <a:xfrm flipV="1">
            <a:off x="9953347" y="5270962"/>
            <a:ext cx="45424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586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A9F00-9028-4F46-DFBB-09CACDF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Störungen – Wie funktioniert das?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38C2555-1AB8-D3DB-936E-FE9869E82529}"/>
              </a:ext>
            </a:extLst>
          </p:cNvPr>
          <p:cNvSpPr/>
          <p:nvPr/>
        </p:nvSpPr>
        <p:spPr>
          <a:xfrm>
            <a:off x="6127070" y="3586579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Bewältigung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3D6E631-47D9-0032-8082-E3C6C1E3972E}"/>
              </a:ext>
            </a:extLst>
          </p:cNvPr>
          <p:cNvSpPr/>
          <p:nvPr/>
        </p:nvSpPr>
        <p:spPr>
          <a:xfrm>
            <a:off x="8417511" y="2279048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Gelungen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4FE68C2-C64C-61DF-DE7B-313F98E38CD6}"/>
              </a:ext>
            </a:extLst>
          </p:cNvPr>
          <p:cNvSpPr/>
          <p:nvPr/>
        </p:nvSpPr>
        <p:spPr>
          <a:xfrm>
            <a:off x="8417510" y="4894110"/>
            <a:ext cx="1535837" cy="75370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Misslungen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6755C40-A519-83E2-21B5-F2A201B792F5}"/>
              </a:ext>
            </a:extLst>
          </p:cNvPr>
          <p:cNvSpPr/>
          <p:nvPr/>
        </p:nvSpPr>
        <p:spPr>
          <a:xfrm>
            <a:off x="10407588" y="4894109"/>
            <a:ext cx="1535837" cy="75370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Erkrankung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2379350-242E-D8D9-2733-B74D3F76D208}"/>
              </a:ext>
            </a:extLst>
          </p:cNvPr>
          <p:cNvSpPr/>
          <p:nvPr/>
        </p:nvSpPr>
        <p:spPr>
          <a:xfrm>
            <a:off x="3767089" y="3586578"/>
            <a:ext cx="1719310" cy="75370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Stressereignisse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78F3E9F-A1E2-B6B1-EF5F-945D15550A95}"/>
              </a:ext>
            </a:extLst>
          </p:cNvPr>
          <p:cNvSpPr/>
          <p:nvPr/>
        </p:nvSpPr>
        <p:spPr>
          <a:xfrm>
            <a:off x="6127070" y="2279047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Ressourcen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4816656-D9AE-2FFB-9ACE-8F2C0AC2CBA7}"/>
              </a:ext>
            </a:extLst>
          </p:cNvPr>
          <p:cNvSpPr/>
          <p:nvPr/>
        </p:nvSpPr>
        <p:spPr>
          <a:xfrm>
            <a:off x="6127070" y="4894109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Belastungen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5685D229-56DC-BB80-2ED7-460E402EF1A2}"/>
              </a:ext>
            </a:extLst>
          </p:cNvPr>
          <p:cNvSpPr/>
          <p:nvPr/>
        </p:nvSpPr>
        <p:spPr>
          <a:xfrm>
            <a:off x="3767088" y="2279047"/>
            <a:ext cx="1719309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Resilienz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C5535C2-BBE0-20B2-1EBD-F88FD865EBFF}"/>
              </a:ext>
            </a:extLst>
          </p:cNvPr>
          <p:cNvSpPr/>
          <p:nvPr/>
        </p:nvSpPr>
        <p:spPr>
          <a:xfrm>
            <a:off x="3767088" y="4894108"/>
            <a:ext cx="1719310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Vulnerabilität</a:t>
            </a:r>
          </a:p>
        </p:txBody>
      </p: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2533BE09-2636-5A0D-B6EA-2001EE7ED8FA}"/>
              </a:ext>
            </a:extLst>
          </p:cNvPr>
          <p:cNvCxnSpPr>
            <a:stCxn id="16" idx="2"/>
            <a:endCxn id="8" idx="0"/>
          </p:cNvCxnSpPr>
          <p:nvPr/>
        </p:nvCxnSpPr>
        <p:spPr>
          <a:xfrm>
            <a:off x="4626743" y="3032752"/>
            <a:ext cx="1" cy="553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6234E60F-B53D-C1E5-86A3-368D78788B06}"/>
              </a:ext>
            </a:extLst>
          </p:cNvPr>
          <p:cNvCxnSpPr>
            <a:stCxn id="17" idx="0"/>
            <a:endCxn id="8" idx="2"/>
          </p:cNvCxnSpPr>
          <p:nvPr/>
        </p:nvCxnSpPr>
        <p:spPr>
          <a:xfrm flipV="1">
            <a:off x="4626743" y="4340283"/>
            <a:ext cx="1" cy="553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id="{8CE21E98-D040-6C04-625B-676E58F03E52}"/>
              </a:ext>
            </a:extLst>
          </p:cNvPr>
          <p:cNvCxnSpPr>
            <a:stCxn id="8" idx="3"/>
            <a:endCxn id="4" idx="1"/>
          </p:cNvCxnSpPr>
          <p:nvPr/>
        </p:nvCxnSpPr>
        <p:spPr>
          <a:xfrm>
            <a:off x="5486399" y="3963431"/>
            <a:ext cx="64067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63">
            <a:extLst>
              <a:ext uri="{FF2B5EF4-FFF2-40B4-BE49-F238E27FC236}">
                <a16:creationId xmlns:a16="http://schemas.microsoft.com/office/drawing/2014/main" id="{6DE74E16-F3E1-F87A-1E25-98FCEB9BBB94}"/>
              </a:ext>
            </a:extLst>
          </p:cNvPr>
          <p:cNvCxnSpPr>
            <a:stCxn id="9" idx="2"/>
            <a:endCxn id="4" idx="0"/>
          </p:cNvCxnSpPr>
          <p:nvPr/>
        </p:nvCxnSpPr>
        <p:spPr>
          <a:xfrm>
            <a:off x="6894989" y="3032752"/>
            <a:ext cx="0" cy="553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B68A3AF8-35A6-A1B9-8B75-D025D15A1164}"/>
              </a:ext>
            </a:extLst>
          </p:cNvPr>
          <p:cNvCxnSpPr>
            <a:stCxn id="10" idx="0"/>
            <a:endCxn id="4" idx="2"/>
          </p:cNvCxnSpPr>
          <p:nvPr/>
        </p:nvCxnSpPr>
        <p:spPr>
          <a:xfrm flipV="1">
            <a:off x="6894989" y="4340284"/>
            <a:ext cx="0" cy="553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E43BB784-1026-4A4A-838A-A6426E318C32}"/>
              </a:ext>
            </a:extLst>
          </p:cNvPr>
          <p:cNvCxnSpPr>
            <a:stCxn id="4" idx="3"/>
          </p:cNvCxnSpPr>
          <p:nvPr/>
        </p:nvCxnSpPr>
        <p:spPr>
          <a:xfrm flipV="1">
            <a:off x="7662907" y="3958021"/>
            <a:ext cx="1522521" cy="54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>
            <a:extLst>
              <a:ext uri="{FF2B5EF4-FFF2-40B4-BE49-F238E27FC236}">
                <a16:creationId xmlns:a16="http://schemas.microsoft.com/office/drawing/2014/main" id="{F696BF1E-B529-89D9-5655-8EA44C18B2CF}"/>
              </a:ext>
            </a:extLst>
          </p:cNvPr>
          <p:cNvCxnSpPr>
            <a:endCxn id="5" idx="2"/>
          </p:cNvCxnSpPr>
          <p:nvPr/>
        </p:nvCxnSpPr>
        <p:spPr>
          <a:xfrm flipV="1">
            <a:off x="9185428" y="3032753"/>
            <a:ext cx="2" cy="925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>
            <a:extLst>
              <a:ext uri="{FF2B5EF4-FFF2-40B4-BE49-F238E27FC236}">
                <a16:creationId xmlns:a16="http://schemas.microsoft.com/office/drawing/2014/main" id="{3C961088-45AB-428E-F886-71A461E787C2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9185429" y="3958021"/>
            <a:ext cx="0" cy="936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>
            <a:extLst>
              <a:ext uri="{FF2B5EF4-FFF2-40B4-BE49-F238E27FC236}">
                <a16:creationId xmlns:a16="http://schemas.microsoft.com/office/drawing/2014/main" id="{83BC137E-F35B-385B-3F93-22D3D8D3CAEC}"/>
              </a:ext>
            </a:extLst>
          </p:cNvPr>
          <p:cNvCxnSpPr>
            <a:stCxn id="6" idx="3"/>
            <a:endCxn id="7" idx="1"/>
          </p:cNvCxnSpPr>
          <p:nvPr/>
        </p:nvCxnSpPr>
        <p:spPr>
          <a:xfrm flipV="1">
            <a:off x="9953347" y="5270962"/>
            <a:ext cx="45424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573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A9F00-9028-4F46-DFBB-09CACDF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Störungen – Wie funktioniert das?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38C2555-1AB8-D3DB-936E-FE9869E82529}"/>
              </a:ext>
            </a:extLst>
          </p:cNvPr>
          <p:cNvSpPr/>
          <p:nvPr/>
        </p:nvSpPr>
        <p:spPr>
          <a:xfrm>
            <a:off x="6127070" y="3586579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Bewältigung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3D6E631-47D9-0032-8082-E3C6C1E3972E}"/>
              </a:ext>
            </a:extLst>
          </p:cNvPr>
          <p:cNvSpPr/>
          <p:nvPr/>
        </p:nvSpPr>
        <p:spPr>
          <a:xfrm>
            <a:off x="8417511" y="2279048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Gelungen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4FE68C2-C64C-61DF-DE7B-313F98E38CD6}"/>
              </a:ext>
            </a:extLst>
          </p:cNvPr>
          <p:cNvSpPr/>
          <p:nvPr/>
        </p:nvSpPr>
        <p:spPr>
          <a:xfrm>
            <a:off x="8417510" y="4894110"/>
            <a:ext cx="1535837" cy="75370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Misslungen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6755C40-A519-83E2-21B5-F2A201B792F5}"/>
              </a:ext>
            </a:extLst>
          </p:cNvPr>
          <p:cNvSpPr/>
          <p:nvPr/>
        </p:nvSpPr>
        <p:spPr>
          <a:xfrm>
            <a:off x="10407588" y="4894109"/>
            <a:ext cx="1535837" cy="75370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Erkrankung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2379350-242E-D8D9-2733-B74D3F76D208}"/>
              </a:ext>
            </a:extLst>
          </p:cNvPr>
          <p:cNvSpPr/>
          <p:nvPr/>
        </p:nvSpPr>
        <p:spPr>
          <a:xfrm>
            <a:off x="3767089" y="3586578"/>
            <a:ext cx="1719310" cy="75370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Stressereignisse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78F3E9F-A1E2-B6B1-EF5F-945D15550A95}"/>
              </a:ext>
            </a:extLst>
          </p:cNvPr>
          <p:cNvSpPr/>
          <p:nvPr/>
        </p:nvSpPr>
        <p:spPr>
          <a:xfrm>
            <a:off x="6127070" y="2279047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Ressourcen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4816656-D9AE-2FFB-9ACE-8F2C0AC2CBA7}"/>
              </a:ext>
            </a:extLst>
          </p:cNvPr>
          <p:cNvSpPr/>
          <p:nvPr/>
        </p:nvSpPr>
        <p:spPr>
          <a:xfrm>
            <a:off x="6127070" y="4894109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Belastungen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75D7062-5184-9FA9-C3A6-9A473B1C4F41}"/>
              </a:ext>
            </a:extLst>
          </p:cNvPr>
          <p:cNvSpPr/>
          <p:nvPr/>
        </p:nvSpPr>
        <p:spPr>
          <a:xfrm>
            <a:off x="366942" y="2284456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Genetik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C9E8FD0-0D39-3B4D-F255-8030F346BF8E}"/>
              </a:ext>
            </a:extLst>
          </p:cNvPr>
          <p:cNvSpPr/>
          <p:nvPr/>
        </p:nvSpPr>
        <p:spPr>
          <a:xfrm>
            <a:off x="366941" y="3599447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Lernerfahrungen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D353B67-5547-8D99-0FCB-766436A243B6}"/>
              </a:ext>
            </a:extLst>
          </p:cNvPr>
          <p:cNvSpPr/>
          <p:nvPr/>
        </p:nvSpPr>
        <p:spPr>
          <a:xfrm>
            <a:off x="366941" y="4894108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Erziehung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5685D229-56DC-BB80-2ED7-460E402EF1A2}"/>
              </a:ext>
            </a:extLst>
          </p:cNvPr>
          <p:cNvSpPr/>
          <p:nvPr/>
        </p:nvSpPr>
        <p:spPr>
          <a:xfrm>
            <a:off x="3767088" y="2279047"/>
            <a:ext cx="1719309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Resilienz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C5535C2-BBE0-20B2-1EBD-F88FD865EBFF}"/>
              </a:ext>
            </a:extLst>
          </p:cNvPr>
          <p:cNvSpPr/>
          <p:nvPr/>
        </p:nvSpPr>
        <p:spPr>
          <a:xfrm>
            <a:off x="3767088" y="4894108"/>
            <a:ext cx="1719310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Vulnerabilität</a:t>
            </a:r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E112A2D6-D819-0DAA-EF73-10F9159E296E}"/>
              </a:ext>
            </a:extLst>
          </p:cNvPr>
          <p:cNvCxnSpPr>
            <a:endCxn id="16" idx="1"/>
          </p:cNvCxnSpPr>
          <p:nvPr/>
        </p:nvCxnSpPr>
        <p:spPr>
          <a:xfrm>
            <a:off x="2867487" y="2655899"/>
            <a:ext cx="899601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6DE8FE6D-EE40-6551-C3CB-17B77C975EA5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1902779" y="2661309"/>
            <a:ext cx="859656" cy="11585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7D98BCF2-C008-1788-F15C-D50700CD6A52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1902778" y="4161508"/>
            <a:ext cx="859657" cy="11094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1C70BD33-1E0E-F1C8-6D14-3DD6D6A28D59}"/>
              </a:ext>
            </a:extLst>
          </p:cNvPr>
          <p:cNvCxnSpPr>
            <a:endCxn id="17" idx="1"/>
          </p:cNvCxnSpPr>
          <p:nvPr/>
        </p:nvCxnSpPr>
        <p:spPr>
          <a:xfrm>
            <a:off x="2885979" y="5270960"/>
            <a:ext cx="881109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F3762B73-D80A-8B0D-707F-FDD555A17ECF}"/>
              </a:ext>
            </a:extLst>
          </p:cNvPr>
          <p:cNvCxnSpPr>
            <a:cxnSpLocks/>
          </p:cNvCxnSpPr>
          <p:nvPr/>
        </p:nvCxnSpPr>
        <p:spPr>
          <a:xfrm flipH="1">
            <a:off x="2863788" y="2655899"/>
            <a:ext cx="3699" cy="13021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2FE37459-ABCE-0746-D6B4-E871A49EFBC6}"/>
              </a:ext>
            </a:extLst>
          </p:cNvPr>
          <p:cNvCxnSpPr/>
          <p:nvPr/>
        </p:nvCxnSpPr>
        <p:spPr>
          <a:xfrm>
            <a:off x="2863788" y="3958021"/>
            <a:ext cx="22191" cy="13129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90CBD2AA-699E-3CEC-18CB-C020AC5E2C2D}"/>
              </a:ext>
            </a:extLst>
          </p:cNvPr>
          <p:cNvCxnSpPr>
            <a:stCxn id="12" idx="3"/>
          </p:cNvCxnSpPr>
          <p:nvPr/>
        </p:nvCxnSpPr>
        <p:spPr>
          <a:xfrm flipV="1">
            <a:off x="1902778" y="3958021"/>
            <a:ext cx="983201" cy="182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2533BE09-2636-5A0D-B6EA-2001EE7ED8FA}"/>
              </a:ext>
            </a:extLst>
          </p:cNvPr>
          <p:cNvCxnSpPr>
            <a:stCxn id="16" idx="2"/>
            <a:endCxn id="8" idx="0"/>
          </p:cNvCxnSpPr>
          <p:nvPr/>
        </p:nvCxnSpPr>
        <p:spPr>
          <a:xfrm>
            <a:off x="4626743" y="3032752"/>
            <a:ext cx="1" cy="553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6234E60F-B53D-C1E5-86A3-368D78788B06}"/>
              </a:ext>
            </a:extLst>
          </p:cNvPr>
          <p:cNvCxnSpPr>
            <a:stCxn id="17" idx="0"/>
            <a:endCxn id="8" idx="2"/>
          </p:cNvCxnSpPr>
          <p:nvPr/>
        </p:nvCxnSpPr>
        <p:spPr>
          <a:xfrm flipV="1">
            <a:off x="4626743" y="4340283"/>
            <a:ext cx="1" cy="553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id="{8CE21E98-D040-6C04-625B-676E58F03E52}"/>
              </a:ext>
            </a:extLst>
          </p:cNvPr>
          <p:cNvCxnSpPr>
            <a:stCxn id="8" idx="3"/>
            <a:endCxn id="4" idx="1"/>
          </p:cNvCxnSpPr>
          <p:nvPr/>
        </p:nvCxnSpPr>
        <p:spPr>
          <a:xfrm>
            <a:off x="5486399" y="3963431"/>
            <a:ext cx="64067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63">
            <a:extLst>
              <a:ext uri="{FF2B5EF4-FFF2-40B4-BE49-F238E27FC236}">
                <a16:creationId xmlns:a16="http://schemas.microsoft.com/office/drawing/2014/main" id="{6DE74E16-F3E1-F87A-1E25-98FCEB9BBB94}"/>
              </a:ext>
            </a:extLst>
          </p:cNvPr>
          <p:cNvCxnSpPr>
            <a:stCxn id="9" idx="2"/>
            <a:endCxn id="4" idx="0"/>
          </p:cNvCxnSpPr>
          <p:nvPr/>
        </p:nvCxnSpPr>
        <p:spPr>
          <a:xfrm>
            <a:off x="6894989" y="3032752"/>
            <a:ext cx="0" cy="553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B68A3AF8-35A6-A1B9-8B75-D025D15A1164}"/>
              </a:ext>
            </a:extLst>
          </p:cNvPr>
          <p:cNvCxnSpPr>
            <a:stCxn id="10" idx="0"/>
            <a:endCxn id="4" idx="2"/>
          </p:cNvCxnSpPr>
          <p:nvPr/>
        </p:nvCxnSpPr>
        <p:spPr>
          <a:xfrm flipV="1">
            <a:off x="6894989" y="4340284"/>
            <a:ext cx="0" cy="553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E43BB784-1026-4A4A-838A-A6426E318C32}"/>
              </a:ext>
            </a:extLst>
          </p:cNvPr>
          <p:cNvCxnSpPr>
            <a:stCxn id="4" idx="3"/>
          </p:cNvCxnSpPr>
          <p:nvPr/>
        </p:nvCxnSpPr>
        <p:spPr>
          <a:xfrm flipV="1">
            <a:off x="7662907" y="3958021"/>
            <a:ext cx="1522521" cy="54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>
            <a:extLst>
              <a:ext uri="{FF2B5EF4-FFF2-40B4-BE49-F238E27FC236}">
                <a16:creationId xmlns:a16="http://schemas.microsoft.com/office/drawing/2014/main" id="{F696BF1E-B529-89D9-5655-8EA44C18B2CF}"/>
              </a:ext>
            </a:extLst>
          </p:cNvPr>
          <p:cNvCxnSpPr>
            <a:endCxn id="5" idx="2"/>
          </p:cNvCxnSpPr>
          <p:nvPr/>
        </p:nvCxnSpPr>
        <p:spPr>
          <a:xfrm flipV="1">
            <a:off x="9185428" y="3032753"/>
            <a:ext cx="2" cy="925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>
            <a:extLst>
              <a:ext uri="{FF2B5EF4-FFF2-40B4-BE49-F238E27FC236}">
                <a16:creationId xmlns:a16="http://schemas.microsoft.com/office/drawing/2014/main" id="{3C961088-45AB-428E-F886-71A461E787C2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9185429" y="3958021"/>
            <a:ext cx="0" cy="936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>
            <a:extLst>
              <a:ext uri="{FF2B5EF4-FFF2-40B4-BE49-F238E27FC236}">
                <a16:creationId xmlns:a16="http://schemas.microsoft.com/office/drawing/2014/main" id="{83BC137E-F35B-385B-3F93-22D3D8D3CAEC}"/>
              </a:ext>
            </a:extLst>
          </p:cNvPr>
          <p:cNvCxnSpPr>
            <a:stCxn id="6" idx="3"/>
            <a:endCxn id="7" idx="1"/>
          </p:cNvCxnSpPr>
          <p:nvPr/>
        </p:nvCxnSpPr>
        <p:spPr>
          <a:xfrm flipV="1">
            <a:off x="9953347" y="5270962"/>
            <a:ext cx="45424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943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A9F00-9028-4F46-DFBB-09CACDF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Störungen – Wie funktioniert das?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5CFF8C-B783-3F55-548F-62A9917F7D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Toll. Und was mache ich jetzt damit?</a:t>
            </a:r>
          </a:p>
        </p:txBody>
      </p:sp>
      <p:pic>
        <p:nvPicPr>
          <p:cNvPr id="5" name="Grafik 4" descr="Ein Bild, das Schwarzweiß, Silhouette, monochrom enthält.&#10;&#10;Automatisch generierte Beschreibung">
            <a:extLst>
              <a:ext uri="{FF2B5EF4-FFF2-40B4-BE49-F238E27FC236}">
                <a16:creationId xmlns:a16="http://schemas.microsoft.com/office/drawing/2014/main" id="{6F92D560-9A90-233C-F7C4-9195F0467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320" y="1760734"/>
            <a:ext cx="3407480" cy="455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84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A9F00-9028-4F46-DFBB-09CACDF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Störungen – Was können wir verändern?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38C2555-1AB8-D3DB-936E-FE9869E82529}"/>
              </a:ext>
            </a:extLst>
          </p:cNvPr>
          <p:cNvSpPr/>
          <p:nvPr/>
        </p:nvSpPr>
        <p:spPr>
          <a:xfrm>
            <a:off x="6127070" y="3586579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Bewältigung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3D6E631-47D9-0032-8082-E3C6C1E3972E}"/>
              </a:ext>
            </a:extLst>
          </p:cNvPr>
          <p:cNvSpPr/>
          <p:nvPr/>
        </p:nvSpPr>
        <p:spPr>
          <a:xfrm>
            <a:off x="8417511" y="2279048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Gelungen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4FE68C2-C64C-61DF-DE7B-313F98E38CD6}"/>
              </a:ext>
            </a:extLst>
          </p:cNvPr>
          <p:cNvSpPr/>
          <p:nvPr/>
        </p:nvSpPr>
        <p:spPr>
          <a:xfrm>
            <a:off x="8417510" y="4894110"/>
            <a:ext cx="1535837" cy="75370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Misslungen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6755C40-A519-83E2-21B5-F2A201B792F5}"/>
              </a:ext>
            </a:extLst>
          </p:cNvPr>
          <p:cNvSpPr/>
          <p:nvPr/>
        </p:nvSpPr>
        <p:spPr>
          <a:xfrm>
            <a:off x="10407588" y="4894109"/>
            <a:ext cx="1535837" cy="75370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Erkrankung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2379350-242E-D8D9-2733-B74D3F76D208}"/>
              </a:ext>
            </a:extLst>
          </p:cNvPr>
          <p:cNvSpPr/>
          <p:nvPr/>
        </p:nvSpPr>
        <p:spPr>
          <a:xfrm>
            <a:off x="3767089" y="3586578"/>
            <a:ext cx="1719310" cy="75370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Stressereignisse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78F3E9F-A1E2-B6B1-EF5F-945D15550A95}"/>
              </a:ext>
            </a:extLst>
          </p:cNvPr>
          <p:cNvSpPr/>
          <p:nvPr/>
        </p:nvSpPr>
        <p:spPr>
          <a:xfrm>
            <a:off x="6127070" y="2279047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Ressourcen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4816656-D9AE-2FFB-9ACE-8F2C0AC2CBA7}"/>
              </a:ext>
            </a:extLst>
          </p:cNvPr>
          <p:cNvSpPr/>
          <p:nvPr/>
        </p:nvSpPr>
        <p:spPr>
          <a:xfrm>
            <a:off x="6127070" y="4894109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Belastungen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75D7062-5184-9FA9-C3A6-9A473B1C4F41}"/>
              </a:ext>
            </a:extLst>
          </p:cNvPr>
          <p:cNvSpPr/>
          <p:nvPr/>
        </p:nvSpPr>
        <p:spPr>
          <a:xfrm>
            <a:off x="366942" y="2284456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Genetik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C9E8FD0-0D39-3B4D-F255-8030F346BF8E}"/>
              </a:ext>
            </a:extLst>
          </p:cNvPr>
          <p:cNvSpPr/>
          <p:nvPr/>
        </p:nvSpPr>
        <p:spPr>
          <a:xfrm>
            <a:off x="366941" y="3599447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Lernerfahrungen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D353B67-5547-8D99-0FCB-766436A243B6}"/>
              </a:ext>
            </a:extLst>
          </p:cNvPr>
          <p:cNvSpPr/>
          <p:nvPr/>
        </p:nvSpPr>
        <p:spPr>
          <a:xfrm>
            <a:off x="366941" y="4894108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Erziehung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5685D229-56DC-BB80-2ED7-460E402EF1A2}"/>
              </a:ext>
            </a:extLst>
          </p:cNvPr>
          <p:cNvSpPr/>
          <p:nvPr/>
        </p:nvSpPr>
        <p:spPr>
          <a:xfrm>
            <a:off x="3767088" y="2279047"/>
            <a:ext cx="1719309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Resilienz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C5535C2-BBE0-20B2-1EBD-F88FD865EBFF}"/>
              </a:ext>
            </a:extLst>
          </p:cNvPr>
          <p:cNvSpPr/>
          <p:nvPr/>
        </p:nvSpPr>
        <p:spPr>
          <a:xfrm>
            <a:off x="3767088" y="4894108"/>
            <a:ext cx="1719310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Vulnerabilität</a:t>
            </a:r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E112A2D6-D819-0DAA-EF73-10F9159E296E}"/>
              </a:ext>
            </a:extLst>
          </p:cNvPr>
          <p:cNvCxnSpPr>
            <a:endCxn id="16" idx="1"/>
          </p:cNvCxnSpPr>
          <p:nvPr/>
        </p:nvCxnSpPr>
        <p:spPr>
          <a:xfrm>
            <a:off x="2867487" y="2655899"/>
            <a:ext cx="899601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6DE8FE6D-EE40-6551-C3CB-17B77C975EA5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1902779" y="2661309"/>
            <a:ext cx="859656" cy="11585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7D98BCF2-C008-1788-F15C-D50700CD6A52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1902778" y="4161508"/>
            <a:ext cx="859657" cy="11094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1C70BD33-1E0E-F1C8-6D14-3DD6D6A28D59}"/>
              </a:ext>
            </a:extLst>
          </p:cNvPr>
          <p:cNvCxnSpPr>
            <a:endCxn id="17" idx="1"/>
          </p:cNvCxnSpPr>
          <p:nvPr/>
        </p:nvCxnSpPr>
        <p:spPr>
          <a:xfrm>
            <a:off x="2885979" y="5270960"/>
            <a:ext cx="881109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F3762B73-D80A-8B0D-707F-FDD555A17ECF}"/>
              </a:ext>
            </a:extLst>
          </p:cNvPr>
          <p:cNvCxnSpPr>
            <a:cxnSpLocks/>
          </p:cNvCxnSpPr>
          <p:nvPr/>
        </p:nvCxnSpPr>
        <p:spPr>
          <a:xfrm flipH="1">
            <a:off x="2863788" y="2655899"/>
            <a:ext cx="3699" cy="13021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2FE37459-ABCE-0746-D6B4-E871A49EFBC6}"/>
              </a:ext>
            </a:extLst>
          </p:cNvPr>
          <p:cNvCxnSpPr/>
          <p:nvPr/>
        </p:nvCxnSpPr>
        <p:spPr>
          <a:xfrm>
            <a:off x="2863788" y="3958021"/>
            <a:ext cx="22191" cy="13129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90CBD2AA-699E-3CEC-18CB-C020AC5E2C2D}"/>
              </a:ext>
            </a:extLst>
          </p:cNvPr>
          <p:cNvCxnSpPr>
            <a:stCxn id="12" idx="3"/>
          </p:cNvCxnSpPr>
          <p:nvPr/>
        </p:nvCxnSpPr>
        <p:spPr>
          <a:xfrm flipV="1">
            <a:off x="1902778" y="3958021"/>
            <a:ext cx="983201" cy="182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2533BE09-2636-5A0D-B6EA-2001EE7ED8FA}"/>
              </a:ext>
            </a:extLst>
          </p:cNvPr>
          <p:cNvCxnSpPr>
            <a:stCxn id="16" idx="2"/>
            <a:endCxn id="8" idx="0"/>
          </p:cNvCxnSpPr>
          <p:nvPr/>
        </p:nvCxnSpPr>
        <p:spPr>
          <a:xfrm>
            <a:off x="4626743" y="3032752"/>
            <a:ext cx="1" cy="553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6234E60F-B53D-C1E5-86A3-368D78788B06}"/>
              </a:ext>
            </a:extLst>
          </p:cNvPr>
          <p:cNvCxnSpPr>
            <a:stCxn id="17" idx="0"/>
            <a:endCxn id="8" idx="2"/>
          </p:cNvCxnSpPr>
          <p:nvPr/>
        </p:nvCxnSpPr>
        <p:spPr>
          <a:xfrm flipV="1">
            <a:off x="4626743" y="4340283"/>
            <a:ext cx="1" cy="553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id="{8CE21E98-D040-6C04-625B-676E58F03E52}"/>
              </a:ext>
            </a:extLst>
          </p:cNvPr>
          <p:cNvCxnSpPr>
            <a:stCxn id="8" idx="3"/>
            <a:endCxn id="4" idx="1"/>
          </p:cNvCxnSpPr>
          <p:nvPr/>
        </p:nvCxnSpPr>
        <p:spPr>
          <a:xfrm>
            <a:off x="5486399" y="3963431"/>
            <a:ext cx="64067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63">
            <a:extLst>
              <a:ext uri="{FF2B5EF4-FFF2-40B4-BE49-F238E27FC236}">
                <a16:creationId xmlns:a16="http://schemas.microsoft.com/office/drawing/2014/main" id="{6DE74E16-F3E1-F87A-1E25-98FCEB9BBB94}"/>
              </a:ext>
            </a:extLst>
          </p:cNvPr>
          <p:cNvCxnSpPr>
            <a:stCxn id="9" idx="2"/>
            <a:endCxn id="4" idx="0"/>
          </p:cNvCxnSpPr>
          <p:nvPr/>
        </p:nvCxnSpPr>
        <p:spPr>
          <a:xfrm>
            <a:off x="6894989" y="3032752"/>
            <a:ext cx="0" cy="553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B68A3AF8-35A6-A1B9-8B75-D025D15A1164}"/>
              </a:ext>
            </a:extLst>
          </p:cNvPr>
          <p:cNvCxnSpPr>
            <a:stCxn id="10" idx="0"/>
            <a:endCxn id="4" idx="2"/>
          </p:cNvCxnSpPr>
          <p:nvPr/>
        </p:nvCxnSpPr>
        <p:spPr>
          <a:xfrm flipV="1">
            <a:off x="6894989" y="4340284"/>
            <a:ext cx="0" cy="553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E43BB784-1026-4A4A-838A-A6426E318C32}"/>
              </a:ext>
            </a:extLst>
          </p:cNvPr>
          <p:cNvCxnSpPr>
            <a:stCxn id="4" idx="3"/>
          </p:cNvCxnSpPr>
          <p:nvPr/>
        </p:nvCxnSpPr>
        <p:spPr>
          <a:xfrm flipV="1">
            <a:off x="7662907" y="3958021"/>
            <a:ext cx="1522521" cy="54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>
            <a:extLst>
              <a:ext uri="{FF2B5EF4-FFF2-40B4-BE49-F238E27FC236}">
                <a16:creationId xmlns:a16="http://schemas.microsoft.com/office/drawing/2014/main" id="{F696BF1E-B529-89D9-5655-8EA44C18B2CF}"/>
              </a:ext>
            </a:extLst>
          </p:cNvPr>
          <p:cNvCxnSpPr>
            <a:endCxn id="5" idx="2"/>
          </p:cNvCxnSpPr>
          <p:nvPr/>
        </p:nvCxnSpPr>
        <p:spPr>
          <a:xfrm flipV="1">
            <a:off x="9185428" y="3032753"/>
            <a:ext cx="2" cy="925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>
            <a:extLst>
              <a:ext uri="{FF2B5EF4-FFF2-40B4-BE49-F238E27FC236}">
                <a16:creationId xmlns:a16="http://schemas.microsoft.com/office/drawing/2014/main" id="{3C961088-45AB-428E-F886-71A461E787C2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9185429" y="3958021"/>
            <a:ext cx="0" cy="936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>
            <a:extLst>
              <a:ext uri="{FF2B5EF4-FFF2-40B4-BE49-F238E27FC236}">
                <a16:creationId xmlns:a16="http://schemas.microsoft.com/office/drawing/2014/main" id="{83BC137E-F35B-385B-3F93-22D3D8D3CAEC}"/>
              </a:ext>
            </a:extLst>
          </p:cNvPr>
          <p:cNvCxnSpPr>
            <a:stCxn id="6" idx="3"/>
            <a:endCxn id="7" idx="1"/>
          </p:cNvCxnSpPr>
          <p:nvPr/>
        </p:nvCxnSpPr>
        <p:spPr>
          <a:xfrm flipV="1">
            <a:off x="9953347" y="5270962"/>
            <a:ext cx="45424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621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A9F00-9028-4F46-DFBB-09CACDF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Störungen – Was können wir verändern?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38C2555-1AB8-D3DB-936E-FE9869E82529}"/>
              </a:ext>
            </a:extLst>
          </p:cNvPr>
          <p:cNvSpPr/>
          <p:nvPr/>
        </p:nvSpPr>
        <p:spPr>
          <a:xfrm>
            <a:off x="6127070" y="3586579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Bewältigung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3D6E631-47D9-0032-8082-E3C6C1E3972E}"/>
              </a:ext>
            </a:extLst>
          </p:cNvPr>
          <p:cNvSpPr/>
          <p:nvPr/>
        </p:nvSpPr>
        <p:spPr>
          <a:xfrm>
            <a:off x="8417511" y="2279048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Gelungen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4FE68C2-C64C-61DF-DE7B-313F98E38CD6}"/>
              </a:ext>
            </a:extLst>
          </p:cNvPr>
          <p:cNvSpPr/>
          <p:nvPr/>
        </p:nvSpPr>
        <p:spPr>
          <a:xfrm>
            <a:off x="8417510" y="4894110"/>
            <a:ext cx="1535837" cy="75370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Misslungen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6755C40-A519-83E2-21B5-F2A201B792F5}"/>
              </a:ext>
            </a:extLst>
          </p:cNvPr>
          <p:cNvSpPr/>
          <p:nvPr/>
        </p:nvSpPr>
        <p:spPr>
          <a:xfrm>
            <a:off x="10407588" y="4894109"/>
            <a:ext cx="1535837" cy="75370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Erkrankung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2379350-242E-D8D9-2733-B74D3F76D208}"/>
              </a:ext>
            </a:extLst>
          </p:cNvPr>
          <p:cNvSpPr/>
          <p:nvPr/>
        </p:nvSpPr>
        <p:spPr>
          <a:xfrm>
            <a:off x="3767089" y="3586578"/>
            <a:ext cx="1719310" cy="75370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Stressereignisse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78F3E9F-A1E2-B6B1-EF5F-945D15550A95}"/>
              </a:ext>
            </a:extLst>
          </p:cNvPr>
          <p:cNvSpPr/>
          <p:nvPr/>
        </p:nvSpPr>
        <p:spPr>
          <a:xfrm>
            <a:off x="6127070" y="2279047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Ressourcen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4816656-D9AE-2FFB-9ACE-8F2C0AC2CBA7}"/>
              </a:ext>
            </a:extLst>
          </p:cNvPr>
          <p:cNvSpPr/>
          <p:nvPr/>
        </p:nvSpPr>
        <p:spPr>
          <a:xfrm>
            <a:off x="6127070" y="4894109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Belastungen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75D7062-5184-9FA9-C3A6-9A473B1C4F41}"/>
              </a:ext>
            </a:extLst>
          </p:cNvPr>
          <p:cNvSpPr/>
          <p:nvPr/>
        </p:nvSpPr>
        <p:spPr>
          <a:xfrm>
            <a:off x="366942" y="2284456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Genetik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C9E8FD0-0D39-3B4D-F255-8030F346BF8E}"/>
              </a:ext>
            </a:extLst>
          </p:cNvPr>
          <p:cNvSpPr/>
          <p:nvPr/>
        </p:nvSpPr>
        <p:spPr>
          <a:xfrm>
            <a:off x="366941" y="3599447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Lernerfahrungen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D353B67-5547-8D99-0FCB-766436A243B6}"/>
              </a:ext>
            </a:extLst>
          </p:cNvPr>
          <p:cNvSpPr/>
          <p:nvPr/>
        </p:nvSpPr>
        <p:spPr>
          <a:xfrm>
            <a:off x="366941" y="4894108"/>
            <a:ext cx="1535837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Erziehung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5685D229-56DC-BB80-2ED7-460E402EF1A2}"/>
              </a:ext>
            </a:extLst>
          </p:cNvPr>
          <p:cNvSpPr/>
          <p:nvPr/>
        </p:nvSpPr>
        <p:spPr>
          <a:xfrm>
            <a:off x="3767088" y="2279047"/>
            <a:ext cx="1719309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Resilienz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C5535C2-BBE0-20B2-1EBD-F88FD865EBFF}"/>
              </a:ext>
            </a:extLst>
          </p:cNvPr>
          <p:cNvSpPr/>
          <p:nvPr/>
        </p:nvSpPr>
        <p:spPr>
          <a:xfrm>
            <a:off x="3767088" y="4894108"/>
            <a:ext cx="1719310" cy="75370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Vulnerabilität</a:t>
            </a:r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E112A2D6-D819-0DAA-EF73-10F9159E296E}"/>
              </a:ext>
            </a:extLst>
          </p:cNvPr>
          <p:cNvCxnSpPr>
            <a:endCxn id="16" idx="1"/>
          </p:cNvCxnSpPr>
          <p:nvPr/>
        </p:nvCxnSpPr>
        <p:spPr>
          <a:xfrm>
            <a:off x="2867487" y="2655899"/>
            <a:ext cx="899601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6DE8FE6D-EE40-6551-C3CB-17B77C975EA5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1902779" y="2661309"/>
            <a:ext cx="859656" cy="11585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7D98BCF2-C008-1788-F15C-D50700CD6A52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1902778" y="4161508"/>
            <a:ext cx="859657" cy="11094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1C70BD33-1E0E-F1C8-6D14-3DD6D6A28D59}"/>
              </a:ext>
            </a:extLst>
          </p:cNvPr>
          <p:cNvCxnSpPr>
            <a:endCxn id="17" idx="1"/>
          </p:cNvCxnSpPr>
          <p:nvPr/>
        </p:nvCxnSpPr>
        <p:spPr>
          <a:xfrm>
            <a:off x="2885979" y="5270960"/>
            <a:ext cx="881109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F3762B73-D80A-8B0D-707F-FDD555A17ECF}"/>
              </a:ext>
            </a:extLst>
          </p:cNvPr>
          <p:cNvCxnSpPr>
            <a:cxnSpLocks/>
          </p:cNvCxnSpPr>
          <p:nvPr/>
        </p:nvCxnSpPr>
        <p:spPr>
          <a:xfrm flipH="1">
            <a:off x="2863788" y="2655899"/>
            <a:ext cx="3699" cy="13021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2FE37459-ABCE-0746-D6B4-E871A49EFBC6}"/>
              </a:ext>
            </a:extLst>
          </p:cNvPr>
          <p:cNvCxnSpPr/>
          <p:nvPr/>
        </p:nvCxnSpPr>
        <p:spPr>
          <a:xfrm>
            <a:off x="2863788" y="3958021"/>
            <a:ext cx="22191" cy="13129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90CBD2AA-699E-3CEC-18CB-C020AC5E2C2D}"/>
              </a:ext>
            </a:extLst>
          </p:cNvPr>
          <p:cNvCxnSpPr>
            <a:stCxn id="12" idx="3"/>
          </p:cNvCxnSpPr>
          <p:nvPr/>
        </p:nvCxnSpPr>
        <p:spPr>
          <a:xfrm flipV="1">
            <a:off x="1902778" y="3958021"/>
            <a:ext cx="983201" cy="182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2533BE09-2636-5A0D-B6EA-2001EE7ED8FA}"/>
              </a:ext>
            </a:extLst>
          </p:cNvPr>
          <p:cNvCxnSpPr>
            <a:stCxn id="16" idx="2"/>
            <a:endCxn id="8" idx="0"/>
          </p:cNvCxnSpPr>
          <p:nvPr/>
        </p:nvCxnSpPr>
        <p:spPr>
          <a:xfrm>
            <a:off x="4626743" y="3032752"/>
            <a:ext cx="1" cy="553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6234E60F-B53D-C1E5-86A3-368D78788B06}"/>
              </a:ext>
            </a:extLst>
          </p:cNvPr>
          <p:cNvCxnSpPr>
            <a:stCxn id="17" idx="0"/>
            <a:endCxn id="8" idx="2"/>
          </p:cNvCxnSpPr>
          <p:nvPr/>
        </p:nvCxnSpPr>
        <p:spPr>
          <a:xfrm flipV="1">
            <a:off x="4626743" y="4340283"/>
            <a:ext cx="1" cy="553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id="{8CE21E98-D040-6C04-625B-676E58F03E52}"/>
              </a:ext>
            </a:extLst>
          </p:cNvPr>
          <p:cNvCxnSpPr>
            <a:stCxn id="8" idx="3"/>
            <a:endCxn id="4" idx="1"/>
          </p:cNvCxnSpPr>
          <p:nvPr/>
        </p:nvCxnSpPr>
        <p:spPr>
          <a:xfrm>
            <a:off x="5486399" y="3963431"/>
            <a:ext cx="64067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63">
            <a:extLst>
              <a:ext uri="{FF2B5EF4-FFF2-40B4-BE49-F238E27FC236}">
                <a16:creationId xmlns:a16="http://schemas.microsoft.com/office/drawing/2014/main" id="{6DE74E16-F3E1-F87A-1E25-98FCEB9BBB94}"/>
              </a:ext>
            </a:extLst>
          </p:cNvPr>
          <p:cNvCxnSpPr>
            <a:stCxn id="9" idx="2"/>
            <a:endCxn id="4" idx="0"/>
          </p:cNvCxnSpPr>
          <p:nvPr/>
        </p:nvCxnSpPr>
        <p:spPr>
          <a:xfrm>
            <a:off x="6894989" y="3032752"/>
            <a:ext cx="0" cy="553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B68A3AF8-35A6-A1B9-8B75-D025D15A1164}"/>
              </a:ext>
            </a:extLst>
          </p:cNvPr>
          <p:cNvCxnSpPr>
            <a:stCxn id="10" idx="0"/>
            <a:endCxn id="4" idx="2"/>
          </p:cNvCxnSpPr>
          <p:nvPr/>
        </p:nvCxnSpPr>
        <p:spPr>
          <a:xfrm flipV="1">
            <a:off x="6894989" y="4340284"/>
            <a:ext cx="0" cy="553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E43BB784-1026-4A4A-838A-A6426E318C32}"/>
              </a:ext>
            </a:extLst>
          </p:cNvPr>
          <p:cNvCxnSpPr>
            <a:stCxn id="4" idx="3"/>
          </p:cNvCxnSpPr>
          <p:nvPr/>
        </p:nvCxnSpPr>
        <p:spPr>
          <a:xfrm flipV="1">
            <a:off x="7662907" y="3958021"/>
            <a:ext cx="1522521" cy="54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>
            <a:extLst>
              <a:ext uri="{FF2B5EF4-FFF2-40B4-BE49-F238E27FC236}">
                <a16:creationId xmlns:a16="http://schemas.microsoft.com/office/drawing/2014/main" id="{F696BF1E-B529-89D9-5655-8EA44C18B2CF}"/>
              </a:ext>
            </a:extLst>
          </p:cNvPr>
          <p:cNvCxnSpPr>
            <a:endCxn id="5" idx="2"/>
          </p:cNvCxnSpPr>
          <p:nvPr/>
        </p:nvCxnSpPr>
        <p:spPr>
          <a:xfrm flipV="1">
            <a:off x="9185428" y="3032753"/>
            <a:ext cx="2" cy="925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>
            <a:extLst>
              <a:ext uri="{FF2B5EF4-FFF2-40B4-BE49-F238E27FC236}">
                <a16:creationId xmlns:a16="http://schemas.microsoft.com/office/drawing/2014/main" id="{3C961088-45AB-428E-F886-71A461E787C2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9185429" y="3958021"/>
            <a:ext cx="0" cy="936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>
            <a:extLst>
              <a:ext uri="{FF2B5EF4-FFF2-40B4-BE49-F238E27FC236}">
                <a16:creationId xmlns:a16="http://schemas.microsoft.com/office/drawing/2014/main" id="{83BC137E-F35B-385B-3F93-22D3D8D3CAEC}"/>
              </a:ext>
            </a:extLst>
          </p:cNvPr>
          <p:cNvCxnSpPr>
            <a:stCxn id="6" idx="3"/>
            <a:endCxn id="7" idx="1"/>
          </p:cNvCxnSpPr>
          <p:nvPr/>
        </p:nvCxnSpPr>
        <p:spPr>
          <a:xfrm flipV="1">
            <a:off x="9953347" y="5270962"/>
            <a:ext cx="45424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FB84AD5A-5E8D-0083-09C4-901AD8AB8467}"/>
                  </a:ext>
                </a:extLst>
              </p14:cNvPr>
              <p14:cNvContentPartPr/>
              <p14:nvPr/>
            </p14:nvContentPartPr>
            <p14:xfrm>
              <a:off x="5706863" y="2076760"/>
              <a:ext cx="2424960" cy="128808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FB84AD5A-5E8D-0083-09C4-901AD8AB84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00743" y="2070640"/>
                <a:ext cx="2437200" cy="13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A560689C-925C-BE5A-615C-D681301E754F}"/>
                  </a:ext>
                </a:extLst>
              </p14:cNvPr>
              <p14:cNvContentPartPr/>
              <p14:nvPr/>
            </p14:nvContentPartPr>
            <p14:xfrm>
              <a:off x="5855903" y="4669120"/>
              <a:ext cx="1806840" cy="12452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A560689C-925C-BE5A-615C-D681301E754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49783" y="4663000"/>
                <a:ext cx="1819080" cy="12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59AED063-57D8-CA30-338D-E716BBA503A6}"/>
                  </a:ext>
                </a:extLst>
              </p14:cNvPr>
              <p14:cNvContentPartPr/>
              <p14:nvPr/>
            </p14:nvContentPartPr>
            <p14:xfrm>
              <a:off x="353303" y="3453040"/>
              <a:ext cx="1761480" cy="111132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59AED063-57D8-CA30-338D-E716BBA503A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7183" y="3446920"/>
                <a:ext cx="1773720" cy="112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7265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5ACE07-FDCB-4482-8A50-5B353395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Herzlich willkommen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F7256A0-56E8-C80D-F151-A939DABE8B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DE" dirty="0"/>
              <a:t>Hausaufgaben nachbesprechen</a:t>
            </a:r>
          </a:p>
          <a:p>
            <a:endParaRPr lang="de-DE" dirty="0"/>
          </a:p>
          <a:p>
            <a:r>
              <a:rPr lang="de-DE" dirty="0"/>
              <a:t>Was sind psychische Erkrankungen? </a:t>
            </a:r>
          </a:p>
          <a:p>
            <a:endParaRPr lang="de-DE" dirty="0"/>
          </a:p>
          <a:p>
            <a:r>
              <a:rPr lang="de-DE" dirty="0"/>
              <a:t>Störungsgrundlagen</a:t>
            </a:r>
          </a:p>
          <a:p>
            <a:endParaRPr lang="de-DE" dirty="0"/>
          </a:p>
          <a:p>
            <a:r>
              <a:rPr lang="de-DE" dirty="0"/>
              <a:t>Depressionen und </a:t>
            </a:r>
            <a:r>
              <a:rPr lang="de-DE"/>
              <a:t>Ängste verstehen</a:t>
            </a:r>
            <a:endParaRPr lang="de-DE" dirty="0"/>
          </a:p>
          <a:p>
            <a:endParaRPr lang="de-DE" sz="2000" dirty="0"/>
          </a:p>
        </p:txBody>
      </p:sp>
      <p:pic>
        <p:nvPicPr>
          <p:cNvPr id="5" name="Grafik 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9CEBB153-E643-991D-E1DB-4146D89A9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837" y="4394718"/>
            <a:ext cx="3008582" cy="246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47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A9F00-9028-4F46-DFBB-09CACDF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Störungen – Was können wir verändern?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5CFF8C-B783-3F55-548F-62A9917F7D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Warum heilen psychische Erkrankungen eigentlich nicht von alleine?</a:t>
            </a:r>
          </a:p>
          <a:p>
            <a:endParaRPr lang="de-DE" dirty="0"/>
          </a:p>
          <a:p>
            <a:r>
              <a:rPr lang="de-DE" dirty="0"/>
              <a:t>Erkältungen und sogar gebrochene Beine tun das doch auch</a:t>
            </a:r>
          </a:p>
          <a:p>
            <a:endParaRPr lang="de-DE" dirty="0"/>
          </a:p>
          <a:p>
            <a:r>
              <a:rPr lang="de-DE" dirty="0"/>
              <a:t>Überraschende Antwort:</a:t>
            </a:r>
          </a:p>
          <a:p>
            <a:pPr lvl="1"/>
            <a:r>
              <a:rPr lang="de-DE" dirty="0"/>
              <a:t>Das tun sie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Meistens.</a:t>
            </a:r>
          </a:p>
        </p:txBody>
      </p:sp>
    </p:spTree>
    <p:extLst>
      <p:ext uri="{BB962C8B-B14F-4D97-AF65-F5344CB8AC3E}">
        <p14:creationId xmlns:p14="http://schemas.microsoft.com/office/powerpoint/2010/main" val="259796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294156-1BC0-00AC-6734-FC1CAD1C80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39456"/>
            <a:ext cx="10515600" cy="12754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dirty="0"/>
              <a:t>Störungen werden fast immer von Teufelskreisen oder externen Einflüssen aufrecht erhalten.</a:t>
            </a:r>
          </a:p>
        </p:txBody>
      </p:sp>
    </p:spTree>
    <p:extLst>
      <p:ext uri="{BB962C8B-B14F-4D97-AF65-F5344CB8AC3E}">
        <p14:creationId xmlns:p14="http://schemas.microsoft.com/office/powerpoint/2010/main" val="1003490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08A3A48-B1B3-F81C-C58C-257AF3DC7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Diskussion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728B96D-E693-052C-541B-5223734BE2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Welche Ressourcen haben Sie?</a:t>
            </a:r>
          </a:p>
          <a:p>
            <a:endParaRPr lang="de-DE" dirty="0"/>
          </a:p>
          <a:p>
            <a:r>
              <a:rPr lang="de-DE" dirty="0"/>
              <a:t>Welche Belastungen treten bei Ihnen auf?</a:t>
            </a:r>
          </a:p>
          <a:p>
            <a:endParaRPr lang="de-DE" dirty="0"/>
          </a:p>
          <a:p>
            <a:r>
              <a:rPr lang="de-DE" dirty="0"/>
              <a:t>Welche Vorerfahrungen waren prägend für das aktuelle Problem?</a:t>
            </a:r>
          </a:p>
          <a:p>
            <a:endParaRPr lang="de-DE" dirty="0"/>
          </a:p>
          <a:p>
            <a:r>
              <a:rPr lang="de-DE" dirty="0"/>
              <a:t>Welche Erfahrungen / Ressourcen / Entlastungen bräuchten Sie, um das Problem zu lösen?</a:t>
            </a:r>
          </a:p>
        </p:txBody>
      </p:sp>
      <p:pic>
        <p:nvPicPr>
          <p:cNvPr id="8" name="Grafik 7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CCD97668-DBD0-96B4-4BE1-BFFFC4B02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255" y="1142061"/>
            <a:ext cx="3358188" cy="245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02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47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A9F00-9028-4F46-DFBB-09CACDF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Depressionen verstehen</a:t>
            </a:r>
          </a:p>
        </p:txBody>
      </p:sp>
      <p:pic>
        <p:nvPicPr>
          <p:cNvPr id="5" name="Grafik 4" descr="Ein Bild, das Entwurf, Zeichnung, Darstellung, Kunst enthält.&#10;&#10;Automatisch generierte Beschreibung">
            <a:extLst>
              <a:ext uri="{FF2B5EF4-FFF2-40B4-BE49-F238E27FC236}">
                <a16:creationId xmlns:a16="http://schemas.microsoft.com/office/drawing/2014/main" id="{18F41BB6-D4BD-F186-DADB-C9D7151B6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12" y="1642210"/>
            <a:ext cx="2938782" cy="4292059"/>
          </a:xfrm>
          <a:prstGeom prst="rect">
            <a:avLst/>
          </a:prstGeom>
        </p:spPr>
      </p:pic>
      <p:pic>
        <p:nvPicPr>
          <p:cNvPr id="7" name="Grafik 6" descr="Ein Bild, das Zeichnung, Entwurf, Lineart, Clipart enthält.&#10;&#10;Automatisch generierte Beschreibung">
            <a:extLst>
              <a:ext uri="{FF2B5EF4-FFF2-40B4-BE49-F238E27FC236}">
                <a16:creationId xmlns:a16="http://schemas.microsoft.com/office/drawing/2014/main" id="{01F04A4D-90E1-B164-AD07-1846BEF7F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06" y="1642209"/>
            <a:ext cx="2938782" cy="429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02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A9F00-9028-4F46-DFBB-09CACDF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Depressionen verstehen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5CFF8C-B783-3F55-548F-62A9917F7D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Depressionen sind die häufigste psychische Erkrankung</a:t>
            </a:r>
          </a:p>
          <a:p>
            <a:endParaRPr lang="de-DE" dirty="0"/>
          </a:p>
          <a:p>
            <a:r>
              <a:rPr lang="de-DE" dirty="0"/>
              <a:t>Ein großer Teil aller Menschen hat mindestens eine depressive Phase im Leben</a:t>
            </a:r>
          </a:p>
          <a:p>
            <a:endParaRPr lang="de-DE" dirty="0"/>
          </a:p>
          <a:p>
            <a:r>
              <a:rPr lang="de-DE" dirty="0"/>
              <a:t>Es ist die mit am besten erforschte Erkrankung</a:t>
            </a:r>
          </a:p>
          <a:p>
            <a:endParaRPr lang="de-DE" dirty="0"/>
          </a:p>
          <a:p>
            <a:r>
              <a:rPr lang="de-DE" dirty="0"/>
              <a:t>Kaum jemand versteht, worum es bei Depressionen geht.</a:t>
            </a:r>
          </a:p>
        </p:txBody>
      </p:sp>
    </p:spTree>
    <p:extLst>
      <p:ext uri="{BB962C8B-B14F-4D97-AF65-F5344CB8AC3E}">
        <p14:creationId xmlns:p14="http://schemas.microsoft.com/office/powerpoint/2010/main" val="143124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A9F00-9028-4F46-DFBB-09CACDF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Depressionen verstehen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5CFF8C-B783-3F55-548F-62A9917F7D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Gruppendiskussion:</a:t>
            </a:r>
          </a:p>
          <a:p>
            <a:endParaRPr lang="de-DE" dirty="0"/>
          </a:p>
          <a:p>
            <a:pPr lvl="1"/>
            <a:r>
              <a:rPr lang="de-DE" dirty="0"/>
              <a:t>Was sind Depressionen?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Woran merkt man das?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Was tut man dagegen?</a:t>
            </a:r>
          </a:p>
        </p:txBody>
      </p:sp>
    </p:spTree>
    <p:extLst>
      <p:ext uri="{BB962C8B-B14F-4D97-AF65-F5344CB8AC3E}">
        <p14:creationId xmlns:p14="http://schemas.microsoft.com/office/powerpoint/2010/main" val="3415911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A9F00-9028-4F46-DFBB-09CACDF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Depressionen verstehen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5CFF8C-B783-3F55-548F-62A9917F7D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Überraschend:</a:t>
            </a:r>
          </a:p>
          <a:p>
            <a:endParaRPr lang="de-DE" dirty="0"/>
          </a:p>
          <a:p>
            <a:pPr lvl="1"/>
            <a:r>
              <a:rPr lang="de-DE" dirty="0"/>
              <a:t>Gefühle, Motivationslosigkeit und Freudlosigkeit sind nur Symptome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Depressionen sind Störungen des Denkens.</a:t>
            </a:r>
          </a:p>
          <a:p>
            <a:pPr lvl="1"/>
            <a:endParaRPr lang="de-DE" dirty="0"/>
          </a:p>
          <a:p>
            <a:pPr lvl="2"/>
            <a:r>
              <a:rPr lang="de-DE" dirty="0"/>
              <a:t>Na gut, die These ist etwas gewagt, aber jetzt habe ich Ihre Aufmerksamkeit</a:t>
            </a:r>
          </a:p>
        </p:txBody>
      </p:sp>
    </p:spTree>
    <p:extLst>
      <p:ext uri="{BB962C8B-B14F-4D97-AF65-F5344CB8AC3E}">
        <p14:creationId xmlns:p14="http://schemas.microsoft.com/office/powerpoint/2010/main" val="348061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A9F00-9028-4F46-DFBB-09CACDF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Depressionen verstehen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5CFF8C-B783-3F55-548F-62A9917F7D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Kognitive Triade</a:t>
            </a:r>
          </a:p>
          <a:p>
            <a:pPr lvl="1"/>
            <a:r>
              <a:rPr lang="de-DE" dirty="0"/>
              <a:t>Ich bin doof</a:t>
            </a:r>
          </a:p>
          <a:p>
            <a:pPr lvl="1"/>
            <a:r>
              <a:rPr lang="de-DE" dirty="0"/>
              <a:t>Alle anderen finden mich doof</a:t>
            </a:r>
          </a:p>
          <a:p>
            <a:pPr lvl="1"/>
            <a:r>
              <a:rPr lang="de-DE" dirty="0"/>
              <a:t>Das wird auch immer so bleiben</a:t>
            </a:r>
          </a:p>
          <a:p>
            <a:pPr lvl="1"/>
            <a:endParaRPr lang="de-DE" dirty="0"/>
          </a:p>
          <a:p>
            <a:r>
              <a:rPr lang="de-DE" dirty="0"/>
              <a:t>Verstärkerverlust</a:t>
            </a:r>
          </a:p>
          <a:p>
            <a:endParaRPr lang="de-DE" dirty="0"/>
          </a:p>
          <a:p>
            <a:r>
              <a:rPr lang="de-DE" dirty="0"/>
              <a:t>Denkfehler</a:t>
            </a:r>
          </a:p>
          <a:p>
            <a:pPr lvl="1"/>
            <a:r>
              <a:rPr lang="de-DE" dirty="0"/>
              <a:t>Schwarz / Weiß denken, Personalisierung </a:t>
            </a:r>
            <a:r>
              <a:rPr lang="de-DE" dirty="0" err="1"/>
              <a:t>usw</a:t>
            </a:r>
            <a:r>
              <a:rPr lang="de-DE" dirty="0"/>
              <a:t>…</a:t>
            </a:r>
          </a:p>
          <a:p>
            <a:pPr lvl="1"/>
            <a:endParaRPr lang="de-DE" dirty="0"/>
          </a:p>
          <a:p>
            <a:r>
              <a:rPr lang="de-DE" dirty="0"/>
              <a:t>Wir sollten uns anders verhalten, als unsere Gefühle es sagen</a:t>
            </a:r>
          </a:p>
        </p:txBody>
      </p:sp>
    </p:spTree>
    <p:extLst>
      <p:ext uri="{BB962C8B-B14F-4D97-AF65-F5344CB8AC3E}">
        <p14:creationId xmlns:p14="http://schemas.microsoft.com/office/powerpoint/2010/main" val="127268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A9F00-9028-4F46-DFBB-09CACDF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Depressionen verstehen</a:t>
            </a:r>
          </a:p>
        </p:txBody>
      </p:sp>
      <p:pic>
        <p:nvPicPr>
          <p:cNvPr id="7" name="Grafik 6" descr="Ein Bild, das Entwurf, Zeichnung, Darstellung, Grafik enthält.&#10;&#10;Automatisch generierte Beschreibung">
            <a:extLst>
              <a:ext uri="{FF2B5EF4-FFF2-40B4-BE49-F238E27FC236}">
                <a16:creationId xmlns:a16="http://schemas.microsoft.com/office/drawing/2014/main" id="{A103067D-633F-6404-A063-31E1CC00A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615" y="1760733"/>
            <a:ext cx="3190708" cy="4659994"/>
          </a:xfrm>
          <a:prstGeom prst="rect">
            <a:avLst/>
          </a:prstGeom>
        </p:spPr>
      </p:pic>
      <p:pic>
        <p:nvPicPr>
          <p:cNvPr id="9" name="Grafik 8" descr="Ein Bild, das Entwurf, Zeichnung, Lineart, Darstellung enthält.&#10;&#10;Automatisch generierte Beschreibung">
            <a:extLst>
              <a:ext uri="{FF2B5EF4-FFF2-40B4-BE49-F238E27FC236}">
                <a16:creationId xmlns:a16="http://schemas.microsoft.com/office/drawing/2014/main" id="{B2211F26-8525-5720-8A08-D1A306FCC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78" y="1760733"/>
            <a:ext cx="3190708" cy="465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73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5ACE07-FDCB-4482-8A50-5B353395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Hausaufgaben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F7256A0-56E8-C80D-F151-A939DABE8B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DE" dirty="0"/>
              <a:t>Protokolle dabei?</a:t>
            </a:r>
          </a:p>
          <a:p>
            <a:endParaRPr lang="de-DE" sz="2000" dirty="0"/>
          </a:p>
        </p:txBody>
      </p:sp>
      <p:pic>
        <p:nvPicPr>
          <p:cNvPr id="4" name="Grafik 3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4647780E-0A80-1833-FEAD-97360194F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4" y="1505352"/>
            <a:ext cx="2888932" cy="43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36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A9F00-9028-4F46-DFBB-09CACDF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Ängste verstehen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5CFF8C-B783-3F55-548F-62A9917F7D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Angst ist ein sehr nützliches, fast überlebenswichtiges Gefühl</a:t>
            </a:r>
          </a:p>
          <a:p>
            <a:endParaRPr lang="de-DE" dirty="0"/>
          </a:p>
          <a:p>
            <a:r>
              <a:rPr lang="de-DE" dirty="0"/>
              <a:t>Jeder sollte Angst haben</a:t>
            </a:r>
          </a:p>
          <a:p>
            <a:pPr lvl="1"/>
            <a:r>
              <a:rPr lang="de-DE" dirty="0"/>
              <a:t>z.B. vor giftigen Schlagen oder Bränden</a:t>
            </a:r>
          </a:p>
          <a:p>
            <a:pPr lvl="1"/>
            <a:endParaRPr lang="de-DE" dirty="0"/>
          </a:p>
          <a:p>
            <a:r>
              <a:rPr lang="de-DE" dirty="0"/>
              <a:t>Ohne Angst wären wir lange ausgestorben</a:t>
            </a:r>
          </a:p>
          <a:p>
            <a:endParaRPr lang="de-DE" dirty="0"/>
          </a:p>
          <a:p>
            <a:r>
              <a:rPr lang="de-DE" dirty="0"/>
              <a:t>Aber Angst kann auch schief gehen…</a:t>
            </a:r>
          </a:p>
        </p:txBody>
      </p:sp>
      <p:pic>
        <p:nvPicPr>
          <p:cNvPr id="7" name="Grafik 6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F1AA3D52-9F38-C43C-3A83-EE490B9A9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29" y="3568822"/>
            <a:ext cx="3293581" cy="350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58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A9F00-9028-4F46-DFBB-09CACDF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Ängste verstehen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A6831C4-E90C-69E0-CC45-4D9AB229AAEB}"/>
              </a:ext>
            </a:extLst>
          </p:cNvPr>
          <p:cNvSpPr/>
          <p:nvPr/>
        </p:nvSpPr>
        <p:spPr>
          <a:xfrm>
            <a:off x="838200" y="1997476"/>
            <a:ext cx="2237173" cy="81674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Auslösendes Ereignis (Hundebiss)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326D2D7-A179-443C-5A8F-8AD8C64F4BC0}"/>
              </a:ext>
            </a:extLst>
          </p:cNvPr>
          <p:cNvSpPr/>
          <p:nvPr/>
        </p:nvSpPr>
        <p:spPr>
          <a:xfrm>
            <a:off x="4977413" y="1997475"/>
            <a:ext cx="2237173" cy="81674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Angst vor Hunden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6B91FEE-C545-FA18-5C56-5AA79AAA7DC9}"/>
              </a:ext>
            </a:extLst>
          </p:cNvPr>
          <p:cNvSpPr/>
          <p:nvPr/>
        </p:nvSpPr>
        <p:spPr>
          <a:xfrm>
            <a:off x="9116627" y="3429000"/>
            <a:ext cx="2237173" cy="81674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Vermeidung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5C41364-2DE3-0753-FFD5-30935AB2AC42}"/>
              </a:ext>
            </a:extLst>
          </p:cNvPr>
          <p:cNvSpPr/>
          <p:nvPr/>
        </p:nvSpPr>
        <p:spPr>
          <a:xfrm>
            <a:off x="4977413" y="4815396"/>
            <a:ext cx="2237173" cy="81674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Nicht gebissen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FB8D674-6A6E-5F8C-9849-BE3798585918}"/>
              </a:ext>
            </a:extLst>
          </p:cNvPr>
          <p:cNvSpPr/>
          <p:nvPr/>
        </p:nvSpPr>
        <p:spPr>
          <a:xfrm>
            <a:off x="833021" y="3429000"/>
            <a:ext cx="2237173" cy="81674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Hey, die Angst hat mich beschützt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211810B2-DB0B-526C-40DA-66C15C773648}"/>
              </a:ext>
            </a:extLst>
          </p:cNvPr>
          <p:cNvSpPr/>
          <p:nvPr/>
        </p:nvSpPr>
        <p:spPr>
          <a:xfrm>
            <a:off x="3075373" y="2313001"/>
            <a:ext cx="1902040" cy="185692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9019813D-ADDB-30D6-5F07-02A9E0E1D025}"/>
              </a:ext>
            </a:extLst>
          </p:cNvPr>
          <p:cNvSpPr/>
          <p:nvPr/>
        </p:nvSpPr>
        <p:spPr>
          <a:xfrm rot="1887973">
            <a:off x="7123201" y="2795777"/>
            <a:ext cx="1902040" cy="185692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D1697765-D30C-7BF8-3236-387DC7FD0EE7}"/>
              </a:ext>
            </a:extLst>
          </p:cNvPr>
          <p:cNvSpPr/>
          <p:nvPr/>
        </p:nvSpPr>
        <p:spPr>
          <a:xfrm rot="8779813">
            <a:off x="7106522" y="4670388"/>
            <a:ext cx="1902040" cy="185692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F8BEADA8-EC83-11D4-2DAD-C3C568229F8A}"/>
              </a:ext>
            </a:extLst>
          </p:cNvPr>
          <p:cNvSpPr/>
          <p:nvPr/>
        </p:nvSpPr>
        <p:spPr>
          <a:xfrm rot="12462025">
            <a:off x="3141210" y="4750624"/>
            <a:ext cx="1902040" cy="185692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DF936764-86F8-FDC2-6DC2-826F76FEA5F6}"/>
              </a:ext>
            </a:extLst>
          </p:cNvPr>
          <p:cNvSpPr/>
          <p:nvPr/>
        </p:nvSpPr>
        <p:spPr>
          <a:xfrm rot="19358782">
            <a:off x="2931478" y="3172852"/>
            <a:ext cx="1902040" cy="185692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7580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atze, Text, Säugetier, Clipart enthält.&#10;&#10;Automatisch generierte Beschreibung">
            <a:extLst>
              <a:ext uri="{FF2B5EF4-FFF2-40B4-BE49-F238E27FC236}">
                <a16:creationId xmlns:a16="http://schemas.microsoft.com/office/drawing/2014/main" id="{3C78B471-6C23-478F-9615-61B0C4362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88" y="0"/>
            <a:ext cx="2779624" cy="2215778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3C28AC-6F49-8811-4EB1-337538510C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Psychische Störungen sind ein Zeichen eines</a:t>
            </a:r>
            <a:br>
              <a:rPr lang="de-DE" dirty="0"/>
            </a:br>
            <a:r>
              <a:rPr lang="de-DE" dirty="0"/>
              <a:t>normal funktionierenden Menschen</a:t>
            </a:r>
          </a:p>
          <a:p>
            <a:endParaRPr lang="de-DE" dirty="0"/>
          </a:p>
          <a:p>
            <a:r>
              <a:rPr lang="de-DE" dirty="0"/>
              <a:t>Es ist wichtig, welche Erfahrungen, Ressourcen und Belastungen wir haben, wenn wir unsere Erkrankung verbessern wollen</a:t>
            </a:r>
          </a:p>
          <a:p>
            <a:endParaRPr lang="de-DE" dirty="0"/>
          </a:p>
          <a:p>
            <a:r>
              <a:rPr lang="de-DE" dirty="0"/>
              <a:t>Depressionen und Ängste werden durch Teufelskreise aufrechterhalten</a:t>
            </a:r>
          </a:p>
        </p:txBody>
      </p:sp>
    </p:spTree>
    <p:extLst>
      <p:ext uri="{BB962C8B-B14F-4D97-AF65-F5344CB8AC3E}">
        <p14:creationId xmlns:p14="http://schemas.microsoft.com/office/powerpoint/2010/main" val="1436388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7A0161-73A7-6AF2-8013-A5B3EDCCA2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Notieren Sie für jeden Tag:</a:t>
            </a:r>
          </a:p>
          <a:p>
            <a:endParaRPr lang="de-DE" dirty="0"/>
          </a:p>
          <a:p>
            <a:pPr lvl="1"/>
            <a:r>
              <a:rPr lang="de-DE" dirty="0"/>
              <a:t>Was hilft mir mich besser zu fühlen?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Was belastet mich?</a:t>
            </a:r>
          </a:p>
          <a:p>
            <a:pPr lvl="2"/>
            <a:r>
              <a:rPr lang="de-DE" dirty="0"/>
              <a:t>Externe Einflüsse</a:t>
            </a:r>
          </a:p>
          <a:p>
            <a:pPr lvl="2"/>
            <a:endParaRPr lang="de-DE" dirty="0"/>
          </a:p>
          <a:p>
            <a:pPr lvl="2"/>
            <a:r>
              <a:rPr lang="de-DE" dirty="0"/>
              <a:t>Interne Einflüsse (Gedanken, Gefühle, Handlungen)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Wir besprechen die Ergebnisse nächste Woche!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0189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BFDB2B2-F572-8153-68C9-30C4E1B18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Ideensammlung: Was ist eine psychische Erkrankung?</a:t>
            </a:r>
          </a:p>
        </p:txBody>
      </p:sp>
    </p:spTree>
    <p:extLst>
      <p:ext uri="{BB962C8B-B14F-4D97-AF65-F5344CB8AC3E}">
        <p14:creationId xmlns:p14="http://schemas.microsoft.com/office/powerpoint/2010/main" val="857837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A9F00-9028-4F46-DFBB-09CACDF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eine psychische Erkrankung?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5CFF8C-B783-3F55-548F-62A9917F7D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Verschiedene Ansätze</a:t>
            </a:r>
          </a:p>
          <a:p>
            <a:endParaRPr lang="de-DE" dirty="0"/>
          </a:p>
          <a:p>
            <a:pPr lvl="1"/>
            <a:r>
              <a:rPr lang="de-DE" dirty="0"/>
              <a:t>Psychotherapeutisch</a:t>
            </a:r>
          </a:p>
          <a:p>
            <a:pPr lvl="1"/>
            <a:endParaRPr lang="de-DE" dirty="0"/>
          </a:p>
          <a:p>
            <a:pPr lvl="2"/>
            <a:r>
              <a:rPr lang="de-DE" dirty="0"/>
              <a:t>Eine Sammlung von Symptomen oder ein Syndrom, dass …</a:t>
            </a:r>
          </a:p>
          <a:p>
            <a:pPr lvl="2"/>
            <a:r>
              <a:rPr lang="de-DE" dirty="0"/>
              <a:t>… über eine bestimmte Zeit, …</a:t>
            </a:r>
          </a:p>
          <a:p>
            <a:pPr lvl="2"/>
            <a:r>
              <a:rPr lang="de-DE" dirty="0"/>
              <a:t>… mit einer bestimmten Häufigkeit…</a:t>
            </a:r>
          </a:p>
          <a:p>
            <a:pPr lvl="2"/>
            <a:r>
              <a:rPr lang="de-DE" dirty="0"/>
              <a:t>… bei einer Person auftritt, …</a:t>
            </a:r>
          </a:p>
          <a:p>
            <a:pPr lvl="2"/>
            <a:r>
              <a:rPr lang="de-DE" dirty="0"/>
              <a:t>… nicht besser durch andere Erkrankungen zu erklären ist,…</a:t>
            </a:r>
          </a:p>
          <a:p>
            <a:pPr lvl="2"/>
            <a:r>
              <a:rPr lang="de-DE" dirty="0"/>
              <a:t>… und beträchtliches Leid verursacht.</a:t>
            </a:r>
          </a:p>
        </p:txBody>
      </p:sp>
    </p:spTree>
    <p:extLst>
      <p:ext uri="{BB962C8B-B14F-4D97-AF65-F5344CB8AC3E}">
        <p14:creationId xmlns:p14="http://schemas.microsoft.com/office/powerpoint/2010/main" val="356659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A9F00-9028-4F46-DFBB-09CACDF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eine psychische Erkrankung?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5CFF8C-B783-3F55-548F-62A9917F7D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Verschiedene Ansätze</a:t>
            </a:r>
          </a:p>
          <a:p>
            <a:endParaRPr lang="de-DE" dirty="0"/>
          </a:p>
          <a:p>
            <a:pPr lvl="1"/>
            <a:r>
              <a:rPr lang="de-DE" dirty="0"/>
              <a:t>Für normale Menschen</a:t>
            </a:r>
          </a:p>
          <a:p>
            <a:pPr lvl="1"/>
            <a:endParaRPr lang="de-DE" dirty="0"/>
          </a:p>
          <a:p>
            <a:pPr lvl="2"/>
            <a:r>
              <a:rPr lang="de-DE" dirty="0"/>
              <a:t>Wenn etwas, dass bei jedem Menschen normal ist</a:t>
            </a:r>
          </a:p>
          <a:p>
            <a:pPr lvl="2"/>
            <a:r>
              <a:rPr lang="de-DE" dirty="0"/>
              <a:t>Zu viel,</a:t>
            </a:r>
          </a:p>
          <a:p>
            <a:pPr lvl="2"/>
            <a:r>
              <a:rPr lang="de-DE" dirty="0"/>
              <a:t>Zu wenig,</a:t>
            </a:r>
          </a:p>
          <a:p>
            <a:pPr lvl="2"/>
            <a:r>
              <a:rPr lang="de-DE" dirty="0"/>
              <a:t>Gar nicht</a:t>
            </a:r>
          </a:p>
          <a:p>
            <a:pPr lvl="2"/>
            <a:r>
              <a:rPr lang="de-DE" dirty="0"/>
              <a:t>Oder anders als gewollt passiert.</a:t>
            </a:r>
          </a:p>
        </p:txBody>
      </p:sp>
      <p:pic>
        <p:nvPicPr>
          <p:cNvPr id="5" name="Grafik 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ADD0644B-DF0A-2F2F-4404-B21553EA9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463" y="2148778"/>
            <a:ext cx="3020003" cy="413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6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A9F00-9028-4F46-DFBB-09CACDF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eine psychische Erkrankung?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5CFF8C-B783-3F55-548F-62A9917F7D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Das heißt: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Jeder Mensch hat Halluzinationen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Jeder Mensch hat Wahnideen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Jeder Mensch ist mal traurig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Jeder Mensch hat mal Angst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Wir sind alle völlig normal.</a:t>
            </a:r>
          </a:p>
        </p:txBody>
      </p:sp>
    </p:spTree>
    <p:extLst>
      <p:ext uri="{BB962C8B-B14F-4D97-AF65-F5344CB8AC3E}">
        <p14:creationId xmlns:p14="http://schemas.microsoft.com/office/powerpoint/2010/main" val="695392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A9F00-9028-4F46-DFBB-09CACDF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eine psychische Erkrankung?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5CFF8C-B783-3F55-548F-62A9917F7D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Wenn wir aber alle völlig normal sind, wieso gibt es dann Störungen?</a:t>
            </a:r>
          </a:p>
          <a:p>
            <a:endParaRPr lang="de-DE" dirty="0"/>
          </a:p>
          <a:p>
            <a:r>
              <a:rPr lang="de-DE" dirty="0"/>
              <a:t>Gute Frage!</a:t>
            </a:r>
          </a:p>
          <a:p>
            <a:endParaRPr lang="de-DE" dirty="0"/>
          </a:p>
          <a:p>
            <a:r>
              <a:rPr lang="de-DE" dirty="0"/>
              <a:t>Störungen sind als Fehlanpassungen an eine nicht perfekte Umwelt zu verstehen.</a:t>
            </a:r>
          </a:p>
        </p:txBody>
      </p:sp>
    </p:spTree>
    <p:extLst>
      <p:ext uri="{BB962C8B-B14F-4D97-AF65-F5344CB8AC3E}">
        <p14:creationId xmlns:p14="http://schemas.microsoft.com/office/powerpoint/2010/main" val="3625022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A9F00-9028-4F46-DFBB-09CACDF47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eine psychische Erkrankung?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5CFF8C-B783-3F55-548F-62A9917F7D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Beispiele:</a:t>
            </a:r>
          </a:p>
          <a:p>
            <a:pPr lvl="1"/>
            <a:r>
              <a:rPr lang="de-DE" dirty="0"/>
              <a:t>Schwere Krankheit -&gt; Depression, weil keine gute Erklärung gefunden wird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Vater ist emotional sehr instabil, schreit und schlägt oft -&gt; Wir werden „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pleaser</a:t>
            </a:r>
            <a:r>
              <a:rPr lang="de-DE" dirty="0"/>
              <a:t>“, achten sehr auf die Stimmung anderer, sagen nie nein, vernachlässigen uns selbst, werden selbstunsicher und „kuschen“ oft.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Raubüberfall -&gt; Wir überleben die Situation durch unsere Traumareaktion, haben danach aber Flashbacks als „Preis“ für unser Überleben. Besser als es nicht zu überleben (aus genetischer Sicht)</a:t>
            </a:r>
          </a:p>
        </p:txBody>
      </p:sp>
    </p:spTree>
    <p:extLst>
      <p:ext uri="{BB962C8B-B14F-4D97-AF65-F5344CB8AC3E}">
        <p14:creationId xmlns:p14="http://schemas.microsoft.com/office/powerpoint/2010/main" val="1644348828"/>
      </p:ext>
    </p:extLst>
  </p:cSld>
  <p:clrMapOvr>
    <a:masterClrMapping/>
  </p:clrMapOvr>
</p:sld>
</file>

<file path=ppt/theme/theme1.xml><?xml version="1.0" encoding="utf-8"?>
<a:theme xmlns:a="http://schemas.openxmlformats.org/drawingml/2006/main" name="Therapiewolf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/>
      </a:bodyPr>
      <a:lstStyle>
        <a:defPPr algn="l">
          <a:lnSpc>
            <a:spcPct val="150000"/>
          </a:lnSpc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829</Words>
  <Application>Microsoft Office PowerPoint</Application>
  <PresentationFormat>Breitbild</PresentationFormat>
  <Paragraphs>236</Paragraphs>
  <Slides>33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7" baseType="lpstr">
      <vt:lpstr>Arial</vt:lpstr>
      <vt:lpstr>Calibri</vt:lpstr>
      <vt:lpstr>Work Sans</vt:lpstr>
      <vt:lpstr>Therapiewolf</vt:lpstr>
      <vt:lpstr>Basisgruppe</vt:lpstr>
      <vt:lpstr>Herzlich willkommen</vt:lpstr>
      <vt:lpstr>Hausaufgaben</vt:lpstr>
      <vt:lpstr>Ideensammlung: Was ist eine psychische Erkrankung?</vt:lpstr>
      <vt:lpstr>Was ist eine psychische Erkrankung?</vt:lpstr>
      <vt:lpstr>Was ist eine psychische Erkrankung?</vt:lpstr>
      <vt:lpstr>Was ist eine psychische Erkrankung?</vt:lpstr>
      <vt:lpstr>Was ist eine psychische Erkrankung?</vt:lpstr>
      <vt:lpstr>Was ist eine psychische Erkrankung?</vt:lpstr>
      <vt:lpstr>PowerPoint-Präsentation</vt:lpstr>
      <vt:lpstr>Störungen – Wie funktioniert das?</vt:lpstr>
      <vt:lpstr>Störungen – Wie funktioniert das?</vt:lpstr>
      <vt:lpstr>Störungen – Wie funktioniert das?</vt:lpstr>
      <vt:lpstr>Störungen – Wie funktioniert das?</vt:lpstr>
      <vt:lpstr>Störungen – Wie funktioniert das?</vt:lpstr>
      <vt:lpstr>Störungen – Wie funktioniert das?</vt:lpstr>
      <vt:lpstr>Störungen – Wie funktioniert das?</vt:lpstr>
      <vt:lpstr>Störungen – Was können wir verändern?</vt:lpstr>
      <vt:lpstr>Störungen – Was können wir verändern?</vt:lpstr>
      <vt:lpstr>Störungen – Was können wir verändern?</vt:lpstr>
      <vt:lpstr>PowerPoint-Präsentation</vt:lpstr>
      <vt:lpstr>Diskussion</vt:lpstr>
      <vt:lpstr>PowerPoint-Präsentation</vt:lpstr>
      <vt:lpstr>Depressionen verstehen</vt:lpstr>
      <vt:lpstr>Depressionen verstehen</vt:lpstr>
      <vt:lpstr>Depressionen verstehen</vt:lpstr>
      <vt:lpstr>Depressionen verstehen</vt:lpstr>
      <vt:lpstr>Depressionen verstehen</vt:lpstr>
      <vt:lpstr>Depressionen verstehen</vt:lpstr>
      <vt:lpstr>Ängste verstehen</vt:lpstr>
      <vt:lpstr>Ängste verstehen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Fortbildung „Stress Coach“</dc:title>
  <dc:creator>Andreas Wolf</dc:creator>
  <cp:lastModifiedBy>Andreas Wolf</cp:lastModifiedBy>
  <cp:revision>42</cp:revision>
  <dcterms:created xsi:type="dcterms:W3CDTF">2021-09-30T07:54:49Z</dcterms:created>
  <dcterms:modified xsi:type="dcterms:W3CDTF">2024-04-06T16:04:23Z</dcterms:modified>
</cp:coreProperties>
</file>